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  <p:sldMasterId id="2147483660" r:id="rId2"/>
    <p:sldMasterId id="2147483845" r:id="rId3"/>
    <p:sldMasterId id="2147483970" r:id="rId4"/>
  </p:sldMasterIdLst>
  <p:notesMasterIdLst>
    <p:notesMasterId r:id="rId32"/>
  </p:notesMasterIdLst>
  <p:handoutMasterIdLst>
    <p:handoutMasterId r:id="rId33"/>
  </p:handoutMasterIdLst>
  <p:sldIdLst>
    <p:sldId id="703" r:id="rId5"/>
    <p:sldId id="880" r:id="rId6"/>
    <p:sldId id="810" r:id="rId7"/>
    <p:sldId id="874" r:id="rId8"/>
    <p:sldId id="877" r:id="rId9"/>
    <p:sldId id="879" r:id="rId10"/>
    <p:sldId id="840" r:id="rId11"/>
    <p:sldId id="843" r:id="rId12"/>
    <p:sldId id="884" r:id="rId13"/>
    <p:sldId id="885" r:id="rId14"/>
    <p:sldId id="886" r:id="rId15"/>
    <p:sldId id="887" r:id="rId16"/>
    <p:sldId id="888" r:id="rId17"/>
    <p:sldId id="889" r:id="rId18"/>
    <p:sldId id="890" r:id="rId19"/>
    <p:sldId id="891" r:id="rId20"/>
    <p:sldId id="892" r:id="rId21"/>
    <p:sldId id="893" r:id="rId22"/>
    <p:sldId id="894" r:id="rId23"/>
    <p:sldId id="895" r:id="rId24"/>
    <p:sldId id="896" r:id="rId25"/>
    <p:sldId id="897" r:id="rId26"/>
    <p:sldId id="898" r:id="rId27"/>
    <p:sldId id="899" r:id="rId28"/>
    <p:sldId id="900" r:id="rId29"/>
    <p:sldId id="901" r:id="rId30"/>
    <p:sldId id="876" r:id="rId31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1pPr>
    <a:lvl2pPr marL="457178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2pPr>
    <a:lvl3pPr marL="914355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3pPr>
    <a:lvl4pPr marL="1371533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4pPr>
    <a:lvl5pPr marL="182871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5pPr>
    <a:lvl6pPr marL="2285888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6pPr>
    <a:lvl7pPr marL="2743065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7pPr>
    <a:lvl8pPr marL="3200240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8pPr>
    <a:lvl9pPr marL="3657416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6666FF"/>
    <a:srgbClr val="004080"/>
    <a:srgbClr val="008000"/>
    <a:srgbClr val="0000FF"/>
    <a:srgbClr val="FF8000"/>
    <a:srgbClr val="FFFF00"/>
    <a:srgbClr val="FFFAD8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74" autoAdjust="0"/>
    <p:restoredTop sz="98129" autoAdjust="0"/>
  </p:normalViewPr>
  <p:slideViewPr>
    <p:cSldViewPr snapToGrid="0">
      <p:cViewPr varScale="1">
        <p:scale>
          <a:sx n="120" d="100"/>
          <a:sy n="120" d="100"/>
        </p:scale>
        <p:origin x="-1374" y="-102"/>
      </p:cViewPr>
      <p:guideLst>
        <p:guide orient="horz" pos="21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79" d="100"/>
          <a:sy n="79" d="100"/>
        </p:scale>
        <p:origin x="-25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46B7F-8DA1-7B48-A56A-4FDC9BE8D490}" type="datetimeFigureOut">
              <a:rPr lang="en-US" smtClean="0"/>
              <a:pPr/>
              <a:t>8/19/2013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3A5D9-9C7B-7E44-BC71-9BB7B7E41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44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fld id="{1BA35DD8-EC9B-BA4D-8381-9F34597E663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73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1pPr>
    <a:lvl2pPr marL="457178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2pPr>
    <a:lvl3pPr marL="914355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3pPr>
    <a:lvl4pPr marL="1371533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4pPr>
    <a:lvl5pPr marL="182871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5pPr>
    <a:lvl6pPr marL="2285888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5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6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2937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4765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4089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5002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544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35298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9814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048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5001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62647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7842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543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53042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3854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0123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70588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9500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2141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275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41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455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220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669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793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4674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721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912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248404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Comic Sans M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375403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r>
              <a:rPr lang="en-US" altLang="ja-JP" smtClean="0"/>
              <a:t>E.C. Aschenauer</a:t>
            </a:r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75401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r>
              <a:rPr lang="en-US" altLang="ja-JP" smtClean="0"/>
              <a:t>QCD-2013, Lanzhou</a:t>
            </a:r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375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  <p:pic>
        <p:nvPicPr>
          <p:cNvPr id="32" name="Picture 31" descr="bnl-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11900"/>
            <a:ext cx="1207008" cy="44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8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E.C. Aschenauer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QCD-2013, Lanzhou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044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485468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r>
              <a:rPr lang="en-US" altLang="ja-JP"/>
              <a:t>E.C. Aschenauer</a:t>
            </a:r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r>
              <a:rPr lang="en-US" altLang="ja-JP"/>
              <a:t>QCD-2013, Lanzhou</a:t>
            </a:r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6481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12824" y="0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r>
              <a:rPr lang="en-US" altLang="ja-JP"/>
              <a:t>E.C. Aschenauer</a:t>
            </a:r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r>
              <a:rPr lang="en-US" altLang="ja-JP"/>
              <a:t>QCD-2013, Lanzhou</a:t>
            </a:r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27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E.C. Aschenauer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QCD-2013, Lanzhou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1897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E.C. Aschenauer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QCD-2013, Lanzhou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60424" y="-12700"/>
            <a:ext cx="1492758" cy="68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15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E.C. Aschenauer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QCD-2013, Lanzhou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4063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E.C. Aschenauer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altLang="ja-JP"/>
              <a:t>QCD-2013, Lanzhou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6297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E.C. Aschenauer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QCD-2013, Lanzhou</a:t>
            </a: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42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>
            <a:lvl1pPr>
              <a:defRPr>
                <a:solidFill>
                  <a:srgbClr val="000090"/>
                </a:solidFill>
                <a:latin typeface="Comic Sans MS"/>
                <a:cs typeface="Comic Sans MS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454400" y="6508750"/>
            <a:ext cx="5588000" cy="365125"/>
          </a:xfrm>
          <a:prstGeom prst="rect">
            <a:avLst/>
          </a:prstGeom>
        </p:spPr>
        <p:txBody>
          <a:bodyPr vert="horz" lIns="91436" tIns="45716" rIns="91436" bIns="45716" rtlCol="0" anchor="ctr"/>
          <a:lstStyle>
            <a:lvl1pPr algn="ctr">
              <a:defRPr sz="1200">
                <a:solidFill>
                  <a:srgbClr val="000090"/>
                </a:solidFill>
              </a:defRPr>
            </a:lvl1pPr>
          </a:lstStyle>
          <a:p>
            <a:pPr algn="l"/>
            <a:r>
              <a:rPr lang="en-US" smtClean="0"/>
              <a:t>QCD-2013, Lanzhou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53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  <a:ea typeface="ＭＳ Ｐゴシック"/>
              <a:cs typeface="Arial" pitchFamily="34" charset="0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4"/>
            <a:ext cx="1728788" cy="330200"/>
          </a:xfrm>
        </p:spPr>
        <p:txBody>
          <a:bodyPr/>
          <a:lstStyle>
            <a:lvl1pPr>
              <a:defRPr sz="1400" b="1" i="0" dirty="0">
                <a:solidFill>
                  <a:srgbClr val="0000FF"/>
                </a:solidFill>
                <a:effectLst/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 dirty="0">
                <a:solidFill>
                  <a:srgbClr val="FF00FF"/>
                </a:solidFill>
                <a:effectLst/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 smtClean="0">
                <a:solidFill>
                  <a:srgbClr val="0000FF"/>
                </a:solidFill>
                <a:effectLst/>
                <a:latin typeface="Arial" pitchFamily="34" charset="0"/>
              </a:defRPr>
            </a:lvl1pPr>
          </a:lstStyle>
          <a:p>
            <a:pPr>
              <a:defRPr/>
            </a:pPr>
            <a:fld id="{C43861F8-A632-43C1-88B9-178CECC7D38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7051657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fld id="{E79EEFC3-546B-444E-9844-984C6B2F690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459096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43" y="6561142"/>
            <a:ext cx="1439862" cy="263525"/>
          </a:xfrm>
        </p:spPr>
        <p:txBody>
          <a:bodyPr/>
          <a:lstStyle>
            <a:lvl1pPr>
              <a:defRPr b="0" dirty="0">
                <a:solidFill>
                  <a:srgbClr val="0000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dirty="0">
                <a:solidFill>
                  <a:srgbClr val="FF00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solidFill>
                  <a:srgbClr val="0000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19EEC7B-26A3-455E-9580-FC4E3A2E4D9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7893455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7468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4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9" y="6573841"/>
            <a:ext cx="1439862" cy="263525"/>
          </a:xfrm>
        </p:spPr>
        <p:txBody>
          <a:bodyPr/>
          <a:lstStyle>
            <a:lvl1pPr>
              <a:defRPr b="0" dirty="0">
                <a:solidFill>
                  <a:srgbClr val="0000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dirty="0">
                <a:solidFill>
                  <a:srgbClr val="FF00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solidFill>
                  <a:srgbClr val="0000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C383A1D-6FF5-421A-B046-BE13B4EB9B4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9088842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fld id="{F681DA88-904A-4CA8-B82F-0BC67300390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97594487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4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fld id="{6F6742C7-C6E7-49F6-BAE6-B648A5F55B0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70151075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fld id="{7A32F9CF-4F2F-4CBA-8844-EC7A9A2C228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2370381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4" y="6565904"/>
            <a:ext cx="1506537" cy="274638"/>
          </a:xfrm>
        </p:spPr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fld id="{7DD54E8C-71C1-433D-B6E1-BB01B1E36A6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7606063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</a:defRPr>
            </a:lvl1pPr>
          </a:lstStyle>
          <a:p>
            <a:pPr>
              <a:defRPr/>
            </a:pPr>
            <a:fld id="{A4E6D23A-9FE2-435E-9A47-9C390224EA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1463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3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9763995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9169" y="6561671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A4E76-14C4-4298-90D1-4C5CDEC8346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35917521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0"/>
            <a:ext cx="533400" cy="252413"/>
          </a:xfr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A55AEC68-F86A-49A5-8EEA-BA40E633313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8080309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7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" y="806450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4A91EABF-74E5-4455-99A4-2E127589F65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44115901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ECC32-63D8-4D66-8044-E69967B9E4F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37089190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7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9D2EA-DEE7-4ADB-9336-A262EF65CFE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84990500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6AE81-4050-4830-8D41-35956819297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78981651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0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692150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C9758-4156-462C-8DBC-11F0E387E15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275739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2F7E1-2AD4-4E3F-8D06-E56FD743E2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9467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324" y="16704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924" y="0"/>
            <a:ext cx="1492758" cy="688942"/>
          </a:xfrm>
          <a:prstGeom prst="rect">
            <a:avLst/>
          </a:prstGeom>
        </p:spPr>
      </p:pic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4.gif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24.xml"/><Relationship Id="rId15" Type="http://schemas.openxmlformats.org/officeDocument/2006/relationships/image" Target="../media/image5.png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5.png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434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5" y="32780"/>
            <a:ext cx="458925" cy="42442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1" r:id="rId3"/>
    <p:sldLayoutId id="2147483657" r:id="rId4"/>
    <p:sldLayoutId id="2147483655" r:id="rId5"/>
    <p:sldLayoutId id="2147483658" r:id="rId6"/>
    <p:sldLayoutId id="2147483656" r:id="rId7"/>
    <p:sldLayoutId id="2147483653" r:id="rId8"/>
    <p:sldLayoutId id="2147483659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2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07632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r>
              <a:rPr lang="en-US" altLang="ja-JP" smtClean="0"/>
              <a:t>E.C. Aschenauer</a:t>
            </a:r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r>
              <a:rPr lang="en-US" altLang="ja-JP" smtClean="0"/>
              <a:t>QCD-2013, Lanzhou</a:t>
            </a:r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58" name="Picture 57" descr="bnl-logo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57" y="6477005"/>
            <a:ext cx="1207008" cy="44196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4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1528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r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4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5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6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6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6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6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5" y="6565904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</a:defRPr>
            </a:lvl1pPr>
          </a:lstStyle>
          <a:p>
            <a:pPr>
              <a:defRPr/>
            </a:pPr>
            <a:endParaRPr lang="en-US" altLang="ja-JP">
              <a:ea typeface="ＭＳ Ｐゴシック"/>
              <a:cs typeface="Arial" pitchFamily="34" charset="0"/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b="1" i="1" dirty="0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</a:defRPr>
            </a:lvl1pPr>
          </a:lstStyle>
          <a:p>
            <a:pPr>
              <a:defRPr/>
            </a:pPr>
            <a:endParaRPr lang="en-US" altLang="ja-JP">
              <a:ea typeface="ＭＳ Ｐゴシック"/>
              <a:cs typeface="Arial" pitchFamily="34" charset="0"/>
            </a:endParaRP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5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1" i="1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</a:defRPr>
            </a:lvl1pPr>
          </a:lstStyle>
          <a:p>
            <a:pPr>
              <a:defRPr/>
            </a:pPr>
            <a:fld id="{025F7487-A5F6-49D8-9848-BDE5E370DF6F}" type="slidenum">
              <a:rPr lang="en-US" altLang="ja-JP">
                <a:ea typeface="ＭＳ Ｐゴシック"/>
                <a:cs typeface="Arial" pitchFamily="34" charset="0"/>
              </a:rPr>
              <a:pPr>
                <a:defRPr/>
              </a:pPr>
              <a:t>‹#›</a:t>
            </a:fld>
            <a:endParaRPr lang="en-US" altLang="ja-JP" dirty="0">
              <a:ea typeface="ＭＳ Ｐゴシック"/>
              <a:cs typeface="Arial" pitchFamily="34" charset="0"/>
            </a:endParaRPr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2054" name="Group 58"/>
          <p:cNvGrpSpPr>
            <a:grpSpLocks noChangeAspect="1"/>
          </p:cNvGrpSpPr>
          <p:nvPr/>
        </p:nvGrpSpPr>
        <p:grpSpPr bwMode="auto">
          <a:xfrm>
            <a:off x="0" y="6156330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2073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2074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8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3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grpSp>
            <p:nvGrpSpPr>
              <p:cNvPr id="2078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2055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pic>
        <p:nvPicPr>
          <p:cNvPr id="20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8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4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7583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  <a:cs typeface="+mn-cs"/>
        </a:defRPr>
      </a:lvl1pPr>
      <a:lvl2pPr marL="742912" indent="-285735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2pPr>
      <a:lvl3pPr marL="1142943" indent="-228588" algn="l" rtl="0" eaLnBrk="0" fontAlgn="base" hangingPunct="0">
        <a:spcBef>
          <a:spcPct val="20000"/>
        </a:spcBef>
        <a:spcAft>
          <a:spcPct val="0"/>
        </a:spcAft>
        <a:buBlip>
          <a:blip r:embed="rId12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3pPr>
      <a:lvl4pPr marL="1600120" indent="-228588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4pPr>
      <a:lvl5pPr marL="2057297" indent="-228588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3775" y="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fld id="{2BDC8794-5FD1-4D9D-8CDC-C4B2F27B2269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1030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049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1050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9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0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6"/>
                  <a:ext cx="44" cy="114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54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031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1033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4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7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59476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2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5.png"/><Relationship Id="rId5" Type="http://schemas.openxmlformats.org/officeDocument/2006/relationships/image" Target="../media/image4.gif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3.gi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3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7" Type="http://schemas.openxmlformats.org/officeDocument/2006/relationships/image" Target="../media/image47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3" Type="http://schemas.openxmlformats.org/officeDocument/2006/relationships/image" Target="../media/image55.png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7.gif"/><Relationship Id="rId11" Type="http://schemas.openxmlformats.org/officeDocument/2006/relationships/image" Target="../media/image328.png"/><Relationship Id="rId5" Type="http://schemas.openxmlformats.org/officeDocument/2006/relationships/image" Target="../media/image56.gif"/><Relationship Id="rId10" Type="http://schemas.openxmlformats.org/officeDocument/2006/relationships/image" Target="../media/image61.gif"/><Relationship Id="rId4" Type="http://schemas.openxmlformats.org/officeDocument/2006/relationships/image" Target="../media/image320.png"/><Relationship Id="rId9" Type="http://schemas.openxmlformats.org/officeDocument/2006/relationships/image" Target="../media/image60.gif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image" Target="../media/image6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2.png"/><Relationship Id="rId5" Type="http://schemas.openxmlformats.org/officeDocument/2006/relationships/image" Target="../media/image3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6.gif"/><Relationship Id="rId4" Type="http://schemas.openxmlformats.org/officeDocument/2006/relationships/image" Target="../media/image65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8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7" Type="http://schemas.openxmlformats.org/officeDocument/2006/relationships/image" Target="../media/image3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0.gif"/><Relationship Id="rId5" Type="http://schemas.openxmlformats.org/officeDocument/2006/relationships/image" Target="../media/image29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1919" y="2386941"/>
            <a:ext cx="7751135" cy="1389958"/>
          </a:xfrm>
        </p:spPr>
        <p:txBody>
          <a:bodyPr/>
          <a:lstStyle/>
          <a:p>
            <a:r>
              <a:rPr lang="en-US" dirty="0" smtClean="0"/>
              <a:t>Detector R&amp;D for the Future</a:t>
            </a:r>
            <a:br>
              <a:rPr lang="en-US" dirty="0" smtClean="0"/>
            </a:br>
            <a:r>
              <a:rPr lang="en-US" dirty="0" smtClean="0"/>
              <a:t>Electron-Ion Collider (EIC):</a:t>
            </a:r>
            <a:br>
              <a:rPr lang="en-US" dirty="0" smtClean="0"/>
            </a:br>
            <a:r>
              <a:rPr lang="en-US" dirty="0" smtClean="0">
                <a:solidFill>
                  <a:schemeClr val="tx1"/>
                </a:solidFill>
              </a:rPr>
              <a:t>T507 in a Nutshell…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84DC042-DA42-6A4D-AE89-46F8D07AA4EE}" type="slidenum">
              <a:rPr lang="en-US" altLang="ja-JP" smtClean="0"/>
              <a:pPr/>
              <a:t>1</a:t>
            </a:fld>
            <a:endParaRPr lang="en-US" altLang="ja-JP" dirty="0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5765800" y="11875"/>
            <a:ext cx="33782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buFont typeface="Wingdings" charset="2"/>
              <a:buNone/>
            </a:pPr>
            <a:r>
              <a:rPr lang="en-US" kern="0" dirty="0" smtClean="0"/>
              <a:t>Stony Brook University</a:t>
            </a:r>
            <a:endParaRPr lang="en-US" kern="0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09605" y="5183525"/>
            <a:ext cx="1846613" cy="1501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7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" r="14470"/>
          <a:stretch/>
        </p:blipFill>
        <p:spPr bwMode="auto">
          <a:xfrm>
            <a:off x="1706574" y="5011927"/>
            <a:ext cx="1484416" cy="184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011385"/>
            <a:ext cx="1626919" cy="1846073"/>
          </a:xfrm>
          <a:prstGeom prst="rect">
            <a:avLst/>
          </a:prstGeom>
        </p:spPr>
      </p:pic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645" y="5011927"/>
            <a:ext cx="1332681" cy="184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981" y="5011927"/>
            <a:ext cx="1319649" cy="184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0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192" y="5010845"/>
            <a:ext cx="1480808" cy="1846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" y="4275517"/>
            <a:ext cx="1626919" cy="735566"/>
          </a:xfrm>
          <a:solidFill>
            <a:schemeClr val="bg1"/>
          </a:solidFill>
        </p:spPr>
        <p:txBody>
          <a:bodyPr/>
          <a:lstStyle/>
          <a:p>
            <a:pPr>
              <a:buNone/>
            </a:pPr>
            <a:r>
              <a:rPr lang="en-US" dirty="0" smtClean="0"/>
              <a:t>Tom</a:t>
            </a:r>
          </a:p>
          <a:p>
            <a:pPr>
              <a:buNone/>
            </a:pPr>
            <a:r>
              <a:rPr lang="en-US" dirty="0" smtClean="0"/>
              <a:t>Hemmick</a:t>
            </a:r>
            <a:endParaRPr lang="en-US" dirty="0"/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1532637" y="4275517"/>
            <a:ext cx="1626919" cy="7355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buFont typeface="Wingdings" charset="2"/>
              <a:buNone/>
            </a:pPr>
            <a:r>
              <a:rPr lang="en-US" kern="0" dirty="0" err="1" smtClean="0"/>
              <a:t>Abhay</a:t>
            </a:r>
            <a:endParaRPr lang="en-US" kern="0" dirty="0" smtClean="0"/>
          </a:p>
          <a:p>
            <a:pPr>
              <a:buFont typeface="Wingdings" charset="2"/>
              <a:buNone/>
            </a:pPr>
            <a:r>
              <a:rPr lang="en-US" kern="0" dirty="0" err="1" smtClean="0"/>
              <a:t>Deshpande</a:t>
            </a:r>
            <a:endParaRPr lang="en-US" kern="0" dirty="0"/>
          </a:p>
        </p:txBody>
      </p:sp>
      <p:sp>
        <p:nvSpPr>
          <p:cNvPr id="21" name="Subtitle 2"/>
          <p:cNvSpPr txBox="1">
            <a:spLocks/>
          </p:cNvSpPr>
          <p:nvPr/>
        </p:nvSpPr>
        <p:spPr bwMode="auto">
          <a:xfrm>
            <a:off x="3065275" y="4275517"/>
            <a:ext cx="1626919" cy="7355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buFont typeface="Wingdings" charset="2"/>
              <a:buNone/>
            </a:pPr>
            <a:r>
              <a:rPr lang="en-US" kern="0" dirty="0" smtClean="0"/>
              <a:t>Klaus</a:t>
            </a:r>
          </a:p>
          <a:p>
            <a:pPr>
              <a:buFont typeface="Wingdings" charset="2"/>
              <a:buNone/>
            </a:pPr>
            <a:r>
              <a:rPr lang="en-US" kern="0" dirty="0" err="1" smtClean="0"/>
              <a:t>Dehmelt</a:t>
            </a:r>
            <a:endParaRPr lang="en-US" kern="0" dirty="0"/>
          </a:p>
        </p:txBody>
      </p:sp>
      <p:sp>
        <p:nvSpPr>
          <p:cNvPr id="22" name="Subtitle 2"/>
          <p:cNvSpPr txBox="1">
            <a:spLocks/>
          </p:cNvSpPr>
          <p:nvPr/>
        </p:nvSpPr>
        <p:spPr bwMode="auto">
          <a:xfrm>
            <a:off x="4597913" y="4275517"/>
            <a:ext cx="1626919" cy="7355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buFont typeface="Wingdings" charset="2"/>
              <a:buNone/>
            </a:pPr>
            <a:r>
              <a:rPr lang="en-US" kern="0" dirty="0"/>
              <a:t>N</a:t>
            </a:r>
            <a:r>
              <a:rPr lang="en-US" kern="0" dirty="0" smtClean="0"/>
              <a:t>ils</a:t>
            </a:r>
          </a:p>
          <a:p>
            <a:pPr>
              <a:buFont typeface="Wingdings" charset="2"/>
              <a:buNone/>
            </a:pPr>
            <a:r>
              <a:rPr lang="en-US" kern="0" dirty="0" err="1" smtClean="0"/>
              <a:t>Feege</a:t>
            </a:r>
            <a:endParaRPr lang="en-US" kern="0" dirty="0"/>
          </a:p>
        </p:txBody>
      </p:sp>
      <p:sp>
        <p:nvSpPr>
          <p:cNvPr id="23" name="Subtitle 2"/>
          <p:cNvSpPr txBox="1">
            <a:spLocks/>
          </p:cNvSpPr>
          <p:nvPr/>
        </p:nvSpPr>
        <p:spPr bwMode="auto">
          <a:xfrm>
            <a:off x="6130551" y="4275517"/>
            <a:ext cx="1626919" cy="7355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buFont typeface="Wingdings" charset="2"/>
              <a:buNone/>
            </a:pPr>
            <a:r>
              <a:rPr lang="en-US" kern="0" dirty="0" smtClean="0"/>
              <a:t>Stephanie</a:t>
            </a:r>
          </a:p>
          <a:p>
            <a:pPr>
              <a:buFont typeface="Wingdings" charset="2"/>
              <a:buNone/>
            </a:pPr>
            <a:r>
              <a:rPr lang="en-US" kern="0" dirty="0" err="1" smtClean="0"/>
              <a:t>Zajac</a:t>
            </a:r>
            <a:endParaRPr lang="en-US" kern="0" dirty="0"/>
          </a:p>
        </p:txBody>
      </p:sp>
      <p:sp>
        <p:nvSpPr>
          <p:cNvPr id="24" name="Subtitle 2"/>
          <p:cNvSpPr txBox="1">
            <a:spLocks/>
          </p:cNvSpPr>
          <p:nvPr/>
        </p:nvSpPr>
        <p:spPr bwMode="auto">
          <a:xfrm>
            <a:off x="7663191" y="4275517"/>
            <a:ext cx="1626919" cy="7355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buFont typeface="Wingdings" charset="2"/>
              <a:buNone/>
            </a:pPr>
            <a:r>
              <a:rPr lang="en-US" kern="0" dirty="0" smtClean="0"/>
              <a:t>Marie</a:t>
            </a:r>
          </a:p>
          <a:p>
            <a:pPr>
              <a:buFont typeface="Wingdings" charset="2"/>
              <a:buNone/>
            </a:pPr>
            <a:r>
              <a:rPr lang="en-US" kern="0" dirty="0" err="1" smtClean="0"/>
              <a:t>Blatnik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640292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Pedestal Subtraction &amp; Common Mode Noise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55" y="4500736"/>
            <a:ext cx="4470522" cy="1147453"/>
          </a:xfrm>
        </p:spPr>
        <p:txBody>
          <a:bodyPr/>
          <a:lstStyle/>
          <a:p>
            <a:r>
              <a:rPr lang="en-US" dirty="0" smtClean="0"/>
              <a:t>Free Running Trigger.</a:t>
            </a:r>
          </a:p>
          <a:p>
            <a:r>
              <a:rPr lang="en-US" dirty="0" smtClean="0"/>
              <a:t>Fit Gaussian to all channels.</a:t>
            </a:r>
          </a:p>
          <a:p>
            <a:r>
              <a:rPr lang="en-US" dirty="0" smtClean="0"/>
              <a:t>Read in at run start.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977" y="1287963"/>
            <a:ext cx="4404764" cy="29871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873" y="1125993"/>
            <a:ext cx="4215739" cy="3142327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 bwMode="auto">
          <a:xfrm>
            <a:off x="5539024" y="1801738"/>
            <a:ext cx="463138" cy="30875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 flipV="1">
            <a:off x="6002162" y="1956117"/>
            <a:ext cx="1448789" cy="27313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7118431" y="2257781"/>
            <a:ext cx="2013693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Negative Pulses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Positive Baseline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4670245" y="4505418"/>
            <a:ext cx="4470522" cy="11474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12" indent="-28573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2943" indent="-228588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120" indent="-228588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297" indent="-228588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7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APV25 flaw.</a:t>
            </a:r>
          </a:p>
          <a:p>
            <a:r>
              <a:rPr lang="en-US" kern="0" dirty="0" smtClean="0"/>
              <a:t>big pulses </a:t>
            </a:r>
            <a:r>
              <a:rPr lang="en-US" kern="0" dirty="0" smtClean="0">
                <a:sym typeface="Wingdings" pitchFamily="2" charset="2"/>
              </a:rPr>
              <a:t> </a:t>
            </a:r>
            <a:r>
              <a:rPr lang="en-US" kern="0" dirty="0" smtClean="0"/>
              <a:t>baseline shift</a:t>
            </a:r>
          </a:p>
          <a:p>
            <a:r>
              <a:rPr lang="en-US" kern="0" dirty="0" smtClean="0">
                <a:solidFill>
                  <a:srgbClr val="FF0000"/>
                </a:solidFill>
              </a:rPr>
              <a:t>WARNING: Widens as well!</a:t>
            </a:r>
            <a:endParaRPr lang="en-US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6377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Signal is a WAVEFORM from each channel!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125210"/>
            <a:ext cx="9026525" cy="2038084"/>
          </a:xfrm>
        </p:spPr>
        <p:txBody>
          <a:bodyPr/>
          <a:lstStyle/>
          <a:p>
            <a:r>
              <a:rPr lang="en-US" dirty="0" smtClean="0"/>
              <a:t>After pedestal, gain, and Common Mode…VERY flat baseline.</a:t>
            </a:r>
          </a:p>
          <a:p>
            <a:r>
              <a:rPr lang="en-US" dirty="0" smtClean="0"/>
              <a:t>Each channel provides waveform.</a:t>
            </a:r>
          </a:p>
          <a:p>
            <a:r>
              <a:rPr lang="en-US" dirty="0" smtClean="0"/>
              <a:t>To get a single pulse height we average bins near the peak.</a:t>
            </a:r>
          </a:p>
          <a:p>
            <a:pPr lvl="1"/>
            <a:r>
              <a:rPr lang="en-US" dirty="0" smtClean="0"/>
              <a:t>Not the best.</a:t>
            </a:r>
          </a:p>
          <a:p>
            <a:pPr lvl="1"/>
            <a:r>
              <a:rPr lang="en-US" dirty="0" smtClean="0"/>
              <a:t>Good enough since we mostly want HIT/NOT-HIT response.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grpSp>
        <p:nvGrpSpPr>
          <p:cNvPr id="13" name="Group 12"/>
          <p:cNvGrpSpPr/>
          <p:nvPr/>
        </p:nvGrpSpPr>
        <p:grpSpPr>
          <a:xfrm>
            <a:off x="224152" y="777339"/>
            <a:ext cx="4324097" cy="3232272"/>
            <a:chOff x="224152" y="777339"/>
            <a:chExt cx="5226627" cy="372916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52" y="777339"/>
              <a:ext cx="5226627" cy="3544494"/>
            </a:xfrm>
            <a:prstGeom prst="rect">
              <a:avLst/>
            </a:prstGeom>
          </p:spPr>
        </p:pic>
        <p:cxnSp>
          <p:nvCxnSpPr>
            <p:cNvPr id="7" name="Straight Arrow Connector 6"/>
            <p:cNvCxnSpPr>
              <a:stCxn id="5" idx="2"/>
            </p:cNvCxnSpPr>
            <p:nvPr/>
          </p:nvCxnSpPr>
          <p:spPr bwMode="auto">
            <a:xfrm flipV="1">
              <a:off x="2837466" y="3835730"/>
              <a:ext cx="2185796" cy="4861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8" name="TextBox 7"/>
            <p:cNvSpPr txBox="1"/>
            <p:nvPr/>
          </p:nvSpPr>
          <p:spPr>
            <a:xfrm rot="20768189">
              <a:off x="3616783" y="4137167"/>
              <a:ext cx="1109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channels</a:t>
              </a:r>
              <a:endParaRPr lang="en-US" dirty="0"/>
            </a:p>
          </p:txBody>
        </p:sp>
        <p:cxnSp>
          <p:nvCxnSpPr>
            <p:cNvPr id="10" name="Straight Arrow Connector 9"/>
            <p:cNvCxnSpPr/>
            <p:nvPr/>
          </p:nvCxnSpPr>
          <p:spPr bwMode="auto">
            <a:xfrm>
              <a:off x="570020" y="3621965"/>
              <a:ext cx="1686296" cy="70827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</p:cxnSp>
        <p:sp>
          <p:nvSpPr>
            <p:cNvPr id="11" name="TextBox 10"/>
            <p:cNvSpPr txBox="1"/>
            <p:nvPr/>
          </p:nvSpPr>
          <p:spPr>
            <a:xfrm rot="1443364">
              <a:off x="568820" y="4001480"/>
              <a:ext cx="14654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Time Slices</a:t>
              </a:r>
              <a:endParaRPr lang="en-US" dirty="0"/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857" y="852385"/>
            <a:ext cx="4151634" cy="2815476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 bwMode="auto">
          <a:xfrm>
            <a:off x="5664530" y="2422566"/>
            <a:ext cx="1071144" cy="1187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473227" y="1793173"/>
            <a:ext cx="25330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Response = Average</a:t>
            </a:r>
            <a:br>
              <a:rPr lang="en-US" dirty="0" smtClean="0"/>
            </a:br>
            <a:r>
              <a:rPr lang="en-US" dirty="0" smtClean="0"/>
              <a:t>             over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855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BANE OF OUR EXISTENCE:  </a:t>
            </a:r>
            <a:r>
              <a:rPr lang="en-US" dirty="0" smtClean="0">
                <a:solidFill>
                  <a:srgbClr val="FF0000"/>
                </a:solidFill>
              </a:rPr>
              <a:t>CROSS-TALK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51" y="4260254"/>
            <a:ext cx="5603400" cy="1736782"/>
          </a:xfrm>
        </p:spPr>
        <p:txBody>
          <a:bodyPr/>
          <a:lstStyle/>
          <a:p>
            <a:r>
              <a:rPr lang="en-US" dirty="0" smtClean="0"/>
              <a:t>Signal pickup among pads in each ½ column area.</a:t>
            </a:r>
          </a:p>
          <a:p>
            <a:r>
              <a:rPr lang="en-US" dirty="0" smtClean="0"/>
              <a:t>Algorithm:  MAX 1 pad per ½ Column</a:t>
            </a:r>
          </a:p>
          <a:p>
            <a:r>
              <a:rPr lang="en-US" dirty="0" smtClean="0"/>
              <a:t>Monte Carlo </a:t>
            </a:r>
            <a:r>
              <a:rPr lang="en-US" dirty="0" err="1" smtClean="0"/>
              <a:t>req’d</a:t>
            </a:r>
            <a:r>
              <a:rPr lang="en-US" dirty="0" smtClean="0"/>
              <a:t> to measure impact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46" y="706087"/>
            <a:ext cx="4810991" cy="32626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60717" y="3784047"/>
            <a:ext cx="1021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Channel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375" y="1240748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64920" y="1157621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Time Bin 7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875" y="888447"/>
            <a:ext cx="24765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 bwMode="auto">
          <a:xfrm>
            <a:off x="6317673" y="1157621"/>
            <a:ext cx="570015" cy="4732540"/>
          </a:xfrm>
          <a:prstGeom prst="roundRect">
            <a:avLst/>
          </a:prstGeom>
          <a:noFill/>
          <a:ln w="571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2814452" y="3230088"/>
            <a:ext cx="225631" cy="293803"/>
          </a:xfrm>
          <a:prstGeom prst="round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20959" y="1852550"/>
            <a:ext cx="1372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Structure: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</a:rPr>
              <a:t>½ Column</a:t>
            </a:r>
            <a:endParaRPr lang="en-US" dirty="0">
              <a:solidFill>
                <a:srgbClr val="7030A0"/>
              </a:solidFill>
            </a:endParaRPr>
          </a:p>
        </p:txBody>
      </p:sp>
      <p:cxnSp>
        <p:nvCxnSpPr>
          <p:cNvPr id="14" name="Straight Arrow Connector 13"/>
          <p:cNvCxnSpPr>
            <a:stCxn id="12" idx="2"/>
          </p:cNvCxnSpPr>
          <p:nvPr/>
        </p:nvCxnSpPr>
        <p:spPr bwMode="auto">
          <a:xfrm>
            <a:off x="5207205" y="2498881"/>
            <a:ext cx="1027340" cy="45807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6" name="Straight Arrow Connector 15"/>
          <p:cNvCxnSpPr>
            <a:stCxn id="12" idx="2"/>
          </p:cNvCxnSpPr>
          <p:nvPr/>
        </p:nvCxnSpPr>
        <p:spPr bwMode="auto">
          <a:xfrm flipH="1">
            <a:off x="3040083" y="2498881"/>
            <a:ext cx="2167122" cy="73120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1864427" y="6056420"/>
            <a:ext cx="3664786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Searched relentlessly for less </a:t>
            </a:r>
          </a:p>
          <a:p>
            <a:pPr algn="ctr"/>
            <a:r>
              <a:rPr lang="en-US" dirty="0" smtClean="0"/>
              <a:t>draconian method…failed.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737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Analysis Stages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644" y="1246902"/>
            <a:ext cx="7861465" cy="4678885"/>
          </a:xfrm>
        </p:spPr>
        <p:txBody>
          <a:bodyPr/>
          <a:lstStyle/>
          <a:p>
            <a:r>
              <a:rPr lang="en-US" dirty="0" smtClean="0"/>
              <a:t>Define the collection of “Hit” Pads:</a:t>
            </a:r>
          </a:p>
          <a:p>
            <a:pPr lvl="1"/>
            <a:r>
              <a:rPr lang="en-US" dirty="0" smtClean="0"/>
              <a:t>Pad must be above threshold (# sigma or absolute cut)</a:t>
            </a:r>
          </a:p>
          <a:p>
            <a:pPr lvl="1"/>
            <a:r>
              <a:rPr lang="en-US" dirty="0" smtClean="0"/>
              <a:t>Pad must be greatest firing in its ½-column.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Search for a Ring Pattern within the “Hit” Pads:</a:t>
            </a:r>
          </a:p>
          <a:p>
            <a:pPr lvl="1"/>
            <a:r>
              <a:rPr lang="en-US" dirty="0" smtClean="0"/>
              <a:t>Center Unknown with no trackers.</a:t>
            </a:r>
          </a:p>
          <a:p>
            <a:pPr lvl="1"/>
            <a:r>
              <a:rPr lang="en-US" dirty="0" smtClean="0"/>
              <a:t>Use Combinatorial Hough Transform.</a:t>
            </a:r>
          </a:p>
          <a:p>
            <a:pPr lvl="1"/>
            <a:endParaRPr lang="en-US" dirty="0"/>
          </a:p>
          <a:p>
            <a:r>
              <a:rPr lang="en-US" dirty="0" smtClean="0"/>
              <a:t>Perform “Robust Fit” to extract Ring Parameters.</a:t>
            </a:r>
          </a:p>
          <a:p>
            <a:pPr lvl="1"/>
            <a:r>
              <a:rPr lang="en-US" dirty="0" smtClean="0"/>
              <a:t>Robust fitting is insensitive to outlier points.</a:t>
            </a:r>
          </a:p>
          <a:p>
            <a:pPr lvl="1"/>
            <a:r>
              <a:rPr lang="en-US" dirty="0" smtClean="0"/>
              <a:t>Algorithm copied from PHENIX DCH Tracking.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46556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 at the “Hit” pads… See Rings!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025" y="3900569"/>
            <a:ext cx="5585392" cy="1799578"/>
          </a:xfrm>
        </p:spPr>
        <p:txBody>
          <a:bodyPr/>
          <a:lstStyle/>
          <a:p>
            <a:r>
              <a:rPr lang="en-US" dirty="0" smtClean="0"/>
              <a:t>Your eyes see the Rings very easily.</a:t>
            </a:r>
          </a:p>
          <a:p>
            <a:r>
              <a:rPr lang="en-US" dirty="0" smtClean="0"/>
              <a:t>How can we teach our software to see then as well?</a:t>
            </a:r>
          </a:p>
          <a:p>
            <a:r>
              <a:rPr lang="en-US" dirty="0" smtClean="0"/>
              <a:t>Pattern Recognition!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24" y="902518"/>
            <a:ext cx="2343425" cy="27333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720" y="902518"/>
            <a:ext cx="2343426" cy="27333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417" y="902518"/>
            <a:ext cx="2343425" cy="27333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417" y="3728851"/>
            <a:ext cx="2343425" cy="273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295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Combinatorial Hough Transform:  Concept.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585" y="4998027"/>
            <a:ext cx="7730988" cy="1361209"/>
          </a:xfrm>
        </p:spPr>
        <p:txBody>
          <a:bodyPr/>
          <a:lstStyle/>
          <a:p>
            <a:r>
              <a:rPr lang="en-US" dirty="0" smtClean="0"/>
              <a:t>Technique used for PHENIX DCH Tracking.</a:t>
            </a:r>
          </a:p>
          <a:p>
            <a:r>
              <a:rPr lang="en-US" dirty="0" smtClean="0"/>
              <a:t>Use 3D histogram in (</a:t>
            </a:r>
            <a:r>
              <a:rPr lang="en-US" dirty="0" err="1" smtClean="0"/>
              <a:t>x,y,r</a:t>
            </a:r>
            <a:r>
              <a:rPr lang="en-US" dirty="0" smtClean="0"/>
              <a:t>).</a:t>
            </a:r>
          </a:p>
          <a:p>
            <a:r>
              <a:rPr lang="en-US" dirty="0" smtClean="0"/>
              <a:t>Max in 3D space tells ROUGHLY where the ring is!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  <p:grpSp>
        <p:nvGrpSpPr>
          <p:cNvPr id="20" name="Group 19"/>
          <p:cNvGrpSpPr/>
          <p:nvPr/>
        </p:nvGrpSpPr>
        <p:grpSpPr>
          <a:xfrm>
            <a:off x="249392" y="1045029"/>
            <a:ext cx="2956955" cy="1769423"/>
            <a:chOff x="605642" y="1045029"/>
            <a:chExt cx="2956955" cy="1769423"/>
          </a:xfrm>
        </p:grpSpPr>
        <p:sp>
          <p:nvSpPr>
            <p:cNvPr id="5" name="Rectangle 4"/>
            <p:cNvSpPr/>
            <p:nvPr/>
          </p:nvSpPr>
          <p:spPr bwMode="auto">
            <a:xfrm>
              <a:off x="60564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1116281" y="22563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1399306" y="21474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634831" y="207423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1870356" y="20010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2105881" y="192778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2341406" y="18545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2576931" y="178133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2812456" y="17081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2442356" y="20267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2072256" y="157353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1702156" y="160718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1332056" y="237708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65716" y="1368608"/>
            <a:ext cx="26917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Line = 2 parameters</a:t>
            </a:r>
          </a:p>
          <a:p>
            <a:r>
              <a:rPr lang="en-US" dirty="0" smtClean="0"/>
              <a:t>Two points define line</a:t>
            </a:r>
          </a:p>
          <a:p>
            <a:r>
              <a:rPr lang="en-US" dirty="0" smtClean="0"/>
              <a:t>EACH pair </a:t>
            </a:r>
            <a:r>
              <a:rPr lang="en-US" dirty="0"/>
              <a:t>=</a:t>
            </a:r>
            <a:r>
              <a:rPr lang="en-US" dirty="0" smtClean="0"/>
              <a:t> one vote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51451" y="687572"/>
            <a:ext cx="212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Coordinate Space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 bwMode="auto">
          <a:xfrm>
            <a:off x="6103917" y="1890188"/>
            <a:ext cx="245819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>
            <a:off x="7218218" y="1039145"/>
            <a:ext cx="0" cy="15556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8277102" y="191334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778832" y="854479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28" name="Oval 27"/>
          <p:cNvSpPr/>
          <p:nvPr/>
        </p:nvSpPr>
        <p:spPr bwMode="auto">
          <a:xfrm>
            <a:off x="7790213" y="148441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7871363" y="154181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7869388" y="1492341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7843663" y="153786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7782313" y="152401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7851588" y="146266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6935238" y="152006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7396388" y="119746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7857538" y="2216741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7639813" y="1356733"/>
            <a:ext cx="494789" cy="41075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10963" y="804384"/>
            <a:ext cx="111921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Solution!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40" name="Straight Arrow Connector 39"/>
          <p:cNvCxnSpPr>
            <a:stCxn id="38" idx="2"/>
            <a:endCxn id="37" idx="7"/>
          </p:cNvCxnSpPr>
          <p:nvPr/>
        </p:nvCxnSpPr>
        <p:spPr bwMode="auto">
          <a:xfrm flipH="1">
            <a:off x="8062142" y="1173716"/>
            <a:ext cx="408430" cy="24317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247417" y="2990554"/>
            <a:ext cx="2956955" cy="176942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1613056" y="3786212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1634831" y="4081112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1276606" y="4019762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1239006" y="3792162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1949531" y="3647687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1983181" y="3800087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1921831" y="3893112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2430481" y="3368637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2084131" y="4292912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1642781" y="3435937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1343931" y="3552712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973831" y="4322612"/>
            <a:ext cx="95002" cy="71252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65716" y="3257274"/>
            <a:ext cx="29097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Circle = 3 parameters</a:t>
            </a:r>
          </a:p>
          <a:p>
            <a:r>
              <a:rPr lang="en-US" dirty="0"/>
              <a:t>3</a:t>
            </a:r>
            <a:r>
              <a:rPr lang="en-US" dirty="0" smtClean="0"/>
              <a:t> points define circle</a:t>
            </a:r>
          </a:p>
          <a:p>
            <a:r>
              <a:rPr lang="en-US" dirty="0" smtClean="0"/>
              <a:t>EACH triplet </a:t>
            </a:r>
            <a:r>
              <a:rPr lang="en-US" dirty="0"/>
              <a:t>=</a:t>
            </a:r>
            <a:r>
              <a:rPr lang="en-US" dirty="0" smtClean="0"/>
              <a:t> one vote</a:t>
            </a:r>
            <a:endParaRPr lang="en-US" dirty="0"/>
          </a:p>
        </p:txBody>
      </p:sp>
      <p:cxnSp>
        <p:nvCxnSpPr>
          <p:cNvPr id="57" name="Straight Arrow Connector 56"/>
          <p:cNvCxnSpPr/>
          <p:nvPr/>
        </p:nvCxnSpPr>
        <p:spPr bwMode="auto">
          <a:xfrm>
            <a:off x="6778832" y="3893112"/>
            <a:ext cx="1691740" cy="3562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9" name="Straight Arrow Connector 58"/>
          <p:cNvCxnSpPr/>
          <p:nvPr/>
        </p:nvCxnSpPr>
        <p:spPr bwMode="auto">
          <a:xfrm flipH="1">
            <a:off x="6495803" y="3910925"/>
            <a:ext cx="283029" cy="96983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Straight Arrow Connector 60"/>
          <p:cNvCxnSpPr/>
          <p:nvPr/>
        </p:nvCxnSpPr>
        <p:spPr bwMode="auto">
          <a:xfrm flipV="1">
            <a:off x="6778832" y="2707574"/>
            <a:ext cx="0" cy="114989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6618400" y="451938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57266" y="3884009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329732" y="2814452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</a:p>
        </p:txBody>
      </p:sp>
      <p:sp>
        <p:nvSpPr>
          <p:cNvPr id="65" name="Oval 64"/>
          <p:cNvSpPr/>
          <p:nvPr/>
        </p:nvSpPr>
        <p:spPr bwMode="auto">
          <a:xfrm>
            <a:off x="7396363" y="3501191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6" name="Oval 65"/>
          <p:cNvSpPr/>
          <p:nvPr/>
        </p:nvSpPr>
        <p:spPr bwMode="auto">
          <a:xfrm>
            <a:off x="7477513" y="3558591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7475538" y="350911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7449813" y="3554641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7457738" y="3479441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6541388" y="3346841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02538" y="408111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7914938" y="4233516"/>
            <a:ext cx="83127" cy="89121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7245963" y="3373508"/>
            <a:ext cx="494789" cy="41075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517113" y="2821159"/>
            <a:ext cx="111921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Solution!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5" name="Straight Arrow Connector 74"/>
          <p:cNvCxnSpPr>
            <a:stCxn id="74" idx="2"/>
            <a:endCxn id="73" idx="7"/>
          </p:cNvCxnSpPr>
          <p:nvPr/>
        </p:nvCxnSpPr>
        <p:spPr bwMode="auto">
          <a:xfrm flipH="1">
            <a:off x="7668292" y="3190491"/>
            <a:ext cx="408430" cy="24317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1258993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Hough Transform Applied to Our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9149" y="3979058"/>
            <a:ext cx="3081109" cy="2017977"/>
          </a:xfrm>
        </p:spPr>
        <p:txBody>
          <a:bodyPr/>
          <a:lstStyle/>
          <a:p>
            <a:r>
              <a:rPr lang="en-US" dirty="0" smtClean="0"/>
              <a:t>Find each peak.</a:t>
            </a:r>
          </a:p>
          <a:p>
            <a:r>
              <a:rPr lang="en-US" dirty="0" smtClean="0"/>
              <a:t>Restrict +/-2 bins</a:t>
            </a:r>
          </a:p>
          <a:p>
            <a:r>
              <a:rPr lang="en-US" dirty="0" smtClean="0"/>
              <a:t>Find new peaks.</a:t>
            </a:r>
          </a:p>
          <a:p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“</a:t>
            </a:r>
            <a:r>
              <a:rPr lang="en-US" dirty="0" smtClean="0">
                <a:solidFill>
                  <a:srgbClr val="FF0000"/>
                </a:solidFill>
              </a:rPr>
              <a:t>Hough Road</a:t>
            </a:r>
            <a:r>
              <a:rPr lang="en-US" dirty="0" smtClean="0"/>
              <a:t>” 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46" y="855023"/>
            <a:ext cx="2889840" cy="27968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453" y="944314"/>
            <a:ext cx="2558073" cy="24757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528" y="944315"/>
            <a:ext cx="2600579" cy="2516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026" y="3556886"/>
            <a:ext cx="2797581" cy="2707578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 bwMode="auto">
          <a:xfrm>
            <a:off x="4611864" y="2030681"/>
            <a:ext cx="0" cy="42751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7056139" y="1909956"/>
            <a:ext cx="0" cy="42751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7600414" y="4734231"/>
            <a:ext cx="0" cy="42751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429" y="3461229"/>
            <a:ext cx="3151097" cy="304972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750619" y="3467226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Hough Road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>
            <a:off x="4073232" y="3836558"/>
            <a:ext cx="330737" cy="21375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H="1">
            <a:off x="4496977" y="3836558"/>
            <a:ext cx="280047" cy="54543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432470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Robust Fit Procedure: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294" y="3422330"/>
            <a:ext cx="5813484" cy="2693461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Add/Drop of outliers is unstable.</a:t>
            </a:r>
          </a:p>
          <a:p>
            <a:r>
              <a:rPr lang="en-US" dirty="0" smtClean="0"/>
              <a:t>Robust Fitting is gradual de-weighting</a:t>
            </a:r>
          </a:p>
          <a:p>
            <a:r>
              <a:rPr lang="en-US" dirty="0" smtClean="0"/>
              <a:t>STEPS:</a:t>
            </a:r>
          </a:p>
          <a:p>
            <a:pPr lvl="1"/>
            <a:r>
              <a:rPr lang="en-US" dirty="0" smtClean="0"/>
              <a:t>Equal Weighting Fit.</a:t>
            </a:r>
          </a:p>
          <a:p>
            <a:pPr lvl="1"/>
            <a:r>
              <a:rPr lang="en-US" dirty="0" smtClean="0"/>
              <a:t>Calculate RMS deviation (&gt;1-pt error!)</a:t>
            </a:r>
          </a:p>
          <a:p>
            <a:pPr lvl="1"/>
            <a:r>
              <a:rPr lang="en-US" dirty="0" smtClean="0"/>
              <a:t>Re-weight with </a:t>
            </a:r>
            <a:r>
              <a:rPr lang="en-US" dirty="0" err="1" smtClean="0"/>
              <a:t>Tukey</a:t>
            </a:r>
            <a:r>
              <a:rPr lang="en-US" dirty="0" smtClean="0"/>
              <a:t> Function.</a:t>
            </a:r>
          </a:p>
          <a:p>
            <a:pPr lvl="1"/>
            <a:r>
              <a:rPr lang="en-US" dirty="0" smtClean="0"/>
              <a:t>Repeat until convergence.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grpSp>
        <p:nvGrpSpPr>
          <p:cNvPr id="5" name="Group 4"/>
          <p:cNvGrpSpPr/>
          <p:nvPr/>
        </p:nvGrpSpPr>
        <p:grpSpPr>
          <a:xfrm>
            <a:off x="17" y="1066826"/>
            <a:ext cx="2956955" cy="1769423"/>
            <a:chOff x="249392" y="1045029"/>
            <a:chExt cx="2956955" cy="1769423"/>
          </a:xfrm>
        </p:grpSpPr>
        <p:sp>
          <p:nvSpPr>
            <p:cNvPr id="7" name="Rectangle 6"/>
            <p:cNvSpPr/>
            <p:nvPr/>
          </p:nvSpPr>
          <p:spPr bwMode="auto">
            <a:xfrm>
              <a:off x="24939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760031" y="22563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1043056" y="21474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1278581" y="207423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1514106" y="20010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1749631" y="192778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1985156" y="18545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2220681" y="178133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2456206" y="17081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2086106" y="20267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135564" y="1066826"/>
            <a:ext cx="2956955" cy="1769423"/>
            <a:chOff x="249392" y="1045029"/>
            <a:chExt cx="2956955" cy="1769423"/>
          </a:xfrm>
        </p:grpSpPr>
        <p:sp>
          <p:nvSpPr>
            <p:cNvPr id="22" name="Rectangle 21"/>
            <p:cNvSpPr/>
            <p:nvPr/>
          </p:nvSpPr>
          <p:spPr bwMode="auto">
            <a:xfrm>
              <a:off x="24939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760031" y="22563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043056" y="21474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1278581" y="207423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6" name="Oval 25"/>
            <p:cNvSpPr/>
            <p:nvPr/>
          </p:nvSpPr>
          <p:spPr bwMode="auto">
            <a:xfrm>
              <a:off x="1514106" y="20010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1749631" y="192778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8" name="Oval 27"/>
            <p:cNvSpPr/>
            <p:nvPr/>
          </p:nvSpPr>
          <p:spPr bwMode="auto">
            <a:xfrm>
              <a:off x="1985156" y="18545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2220681" y="178133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2456206" y="17081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2086106" y="20267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067790" y="1066826"/>
            <a:ext cx="2956955" cy="1769423"/>
            <a:chOff x="249392" y="1045029"/>
            <a:chExt cx="2956955" cy="1769423"/>
          </a:xfrm>
        </p:grpSpPr>
        <p:sp>
          <p:nvSpPr>
            <p:cNvPr id="33" name="Rectangle 32"/>
            <p:cNvSpPr/>
            <p:nvPr/>
          </p:nvSpPr>
          <p:spPr bwMode="auto">
            <a:xfrm>
              <a:off x="24939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760031" y="22563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1043056" y="21474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1278581" y="207423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1514106" y="20010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1749631" y="192778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1985156" y="18545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2220681" y="1781337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2456206" y="170811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2086106" y="2026762"/>
              <a:ext cx="95002" cy="7125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cxnSp>
        <p:nvCxnSpPr>
          <p:cNvPr id="54" name="Straight Connector 53"/>
          <p:cNvCxnSpPr/>
          <p:nvPr/>
        </p:nvCxnSpPr>
        <p:spPr bwMode="auto">
          <a:xfrm flipV="1">
            <a:off x="510656" y="1838760"/>
            <a:ext cx="1791177" cy="401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605658" y="697494"/>
            <a:ext cx="1869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Unweighted</a:t>
            </a:r>
            <a:r>
              <a:rPr lang="en-US" dirty="0" smtClean="0"/>
              <a:t> Fit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3392164" y="707600"/>
            <a:ext cx="2141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De-weights Some</a:t>
            </a:r>
            <a:endParaRPr lang="en-US" dirty="0"/>
          </a:p>
        </p:txBody>
      </p:sp>
      <p:sp>
        <p:nvSpPr>
          <p:cNvPr id="56" name="Oval 55"/>
          <p:cNvSpPr/>
          <p:nvPr/>
        </p:nvSpPr>
        <p:spPr bwMode="auto">
          <a:xfrm>
            <a:off x="1931733" y="1569573"/>
            <a:ext cx="415628" cy="4156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1704133" y="1911973"/>
            <a:ext cx="415628" cy="4156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348408" y="2099998"/>
            <a:ext cx="415628" cy="4156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5642" y="2933207"/>
            <a:ext cx="2735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De-weighted in Fit #2</a:t>
            </a:r>
            <a:endParaRPr lang="en-US" dirty="0"/>
          </a:p>
        </p:txBody>
      </p:sp>
      <p:cxnSp>
        <p:nvCxnSpPr>
          <p:cNvPr id="62" name="Straight Arrow Connector 61"/>
          <p:cNvCxnSpPr>
            <a:stCxn id="58" idx="0"/>
          </p:cNvCxnSpPr>
          <p:nvPr/>
        </p:nvCxnSpPr>
        <p:spPr bwMode="auto">
          <a:xfrm flipV="1">
            <a:off x="1403164" y="2327610"/>
            <a:ext cx="332617" cy="60559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9328" name="Straight Arrow Connector 99327"/>
          <p:cNvCxnSpPr>
            <a:stCxn id="58" idx="0"/>
          </p:cNvCxnSpPr>
          <p:nvPr/>
        </p:nvCxnSpPr>
        <p:spPr bwMode="auto">
          <a:xfrm flipH="1" flipV="1">
            <a:off x="764036" y="2515635"/>
            <a:ext cx="639128" cy="4175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9331" name="Straight Arrow Connector 99330"/>
          <p:cNvCxnSpPr>
            <a:stCxn id="58" idx="0"/>
          </p:cNvCxnSpPr>
          <p:nvPr/>
        </p:nvCxnSpPr>
        <p:spPr bwMode="auto">
          <a:xfrm flipV="1">
            <a:off x="1403164" y="2039635"/>
            <a:ext cx="803667" cy="8935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9333" name="Straight Connector 99332"/>
          <p:cNvCxnSpPr/>
          <p:nvPr/>
        </p:nvCxnSpPr>
        <p:spPr bwMode="auto">
          <a:xfrm flipV="1">
            <a:off x="3368414" y="1718035"/>
            <a:ext cx="2141933" cy="63132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" name="Oval 71"/>
          <p:cNvSpPr/>
          <p:nvPr/>
        </p:nvSpPr>
        <p:spPr bwMode="auto">
          <a:xfrm>
            <a:off x="4732258" y="1852598"/>
            <a:ext cx="415628" cy="4156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178733" y="2909459"/>
            <a:ext cx="2735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De-weighted in Fit #3</a:t>
            </a:r>
            <a:endParaRPr lang="en-US" dirty="0"/>
          </a:p>
        </p:txBody>
      </p:sp>
      <p:cxnSp>
        <p:nvCxnSpPr>
          <p:cNvPr id="99337" name="Straight Arrow Connector 99336"/>
          <p:cNvCxnSpPr>
            <a:stCxn id="33" idx="2"/>
          </p:cNvCxnSpPr>
          <p:nvPr/>
        </p:nvCxnSpPr>
        <p:spPr bwMode="auto">
          <a:xfrm flipV="1">
            <a:off x="4546268" y="2278109"/>
            <a:ext cx="257286" cy="5581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6" name="TextBox 75"/>
          <p:cNvSpPr txBox="1"/>
          <p:nvPr/>
        </p:nvSpPr>
        <p:spPr>
          <a:xfrm>
            <a:off x="6543074" y="675334"/>
            <a:ext cx="1984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De-weights One</a:t>
            </a:r>
            <a:endParaRPr lang="en-US" dirty="0"/>
          </a:p>
        </p:txBody>
      </p:sp>
      <p:cxnSp>
        <p:nvCxnSpPr>
          <p:cNvPr id="77" name="Straight Connector 76"/>
          <p:cNvCxnSpPr/>
          <p:nvPr/>
        </p:nvCxnSpPr>
        <p:spPr bwMode="auto">
          <a:xfrm flipV="1">
            <a:off x="6424313" y="1744753"/>
            <a:ext cx="2141933" cy="63132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9338" name="Picture 993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369" y="3480666"/>
            <a:ext cx="3180705" cy="1929329"/>
          </a:xfrm>
          <a:prstGeom prst="rect">
            <a:avLst/>
          </a:prstGeom>
        </p:spPr>
      </p:pic>
      <p:sp>
        <p:nvSpPr>
          <p:cNvPr id="99339" name="TextBox 99338"/>
          <p:cNvSpPr txBox="1"/>
          <p:nvPr/>
        </p:nvSpPr>
        <p:spPr>
          <a:xfrm>
            <a:off x="6891664" y="446391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Tukey</a:t>
            </a:r>
            <a:r>
              <a:rPr lang="en-US" dirty="0" smtClean="0"/>
              <a:t> </a:t>
            </a:r>
            <a:r>
              <a:rPr lang="en-US" dirty="0" err="1" smtClean="0"/>
              <a:t>Fcn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7986123" y="5323695"/>
            <a:ext cx="95090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pitchFamily="18" charset="2"/>
              </a:rPr>
              <a:t>d</a:t>
            </a:r>
            <a:r>
              <a:rPr lang="en-US" dirty="0" smtClean="0"/>
              <a:t>/RMS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6257515" y="3881040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wt</a:t>
            </a:r>
            <a:endParaRPr lang="en-US" dirty="0"/>
          </a:p>
        </p:txBody>
      </p:sp>
      <p:sp>
        <p:nvSpPr>
          <p:cNvPr id="99340" name="TextBox 99339"/>
          <p:cNvSpPr txBox="1"/>
          <p:nvPr/>
        </p:nvSpPr>
        <p:spPr>
          <a:xfrm>
            <a:off x="1268706" y="6187055"/>
            <a:ext cx="7074373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PHENIX:  Convergence Criterion typically met in 3 iterations</a:t>
            </a:r>
          </a:p>
          <a:p>
            <a:r>
              <a:rPr lang="en-US" dirty="0" smtClean="0"/>
              <a:t>RICH:  Just do 10 iterations (CPU time not a concern).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09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Collections Summary: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102" y="843151"/>
            <a:ext cx="7997493" cy="5700153"/>
          </a:xfrm>
        </p:spPr>
        <p:txBody>
          <a:bodyPr/>
          <a:lstStyle/>
          <a:p>
            <a:r>
              <a:rPr lang="en-US" dirty="0" smtClean="0"/>
              <a:t>Hit Pads:</a:t>
            </a:r>
          </a:p>
          <a:p>
            <a:pPr lvl="1"/>
            <a:r>
              <a:rPr lang="en-US" dirty="0" smtClean="0"/>
              <a:t>Greater than threshold.</a:t>
            </a:r>
          </a:p>
          <a:p>
            <a:pPr lvl="1"/>
            <a:r>
              <a:rPr lang="en-US" dirty="0" smtClean="0"/>
              <a:t>MAX from ½-column region.</a:t>
            </a:r>
          </a:p>
          <a:p>
            <a:r>
              <a:rPr lang="en-US" dirty="0" smtClean="0"/>
              <a:t>Fit Pads:</a:t>
            </a:r>
          </a:p>
          <a:p>
            <a:pPr lvl="1"/>
            <a:r>
              <a:rPr lang="en-US" dirty="0" smtClean="0"/>
              <a:t>Pads found within Hough Band.</a:t>
            </a:r>
          </a:p>
          <a:p>
            <a:pPr lvl="1"/>
            <a:r>
              <a:rPr lang="en-US" dirty="0" smtClean="0"/>
              <a:t>Might be photons…</a:t>
            </a:r>
          </a:p>
          <a:p>
            <a:r>
              <a:rPr lang="en-US" dirty="0" smtClean="0"/>
              <a:t>Used Pads:</a:t>
            </a:r>
          </a:p>
          <a:p>
            <a:pPr lvl="1"/>
            <a:r>
              <a:rPr lang="en-US" dirty="0" smtClean="0"/>
              <a:t>Pads with a </a:t>
            </a:r>
            <a:r>
              <a:rPr lang="en-US" dirty="0" err="1" smtClean="0"/>
              <a:t>Tukey</a:t>
            </a:r>
            <a:r>
              <a:rPr lang="en-US" dirty="0" smtClean="0"/>
              <a:t> Weight &gt; 0 in the final fit.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These are believed to come from Cherenkov Light!</a:t>
            </a:r>
          </a:p>
          <a:p>
            <a:r>
              <a:rPr lang="en-US" dirty="0" smtClean="0"/>
              <a:t>Outside Pads:</a:t>
            </a:r>
          </a:p>
          <a:p>
            <a:pPr lvl="1"/>
            <a:r>
              <a:rPr lang="en-US" dirty="0" smtClean="0"/>
              <a:t>Found Outside Hough Search Ring.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These are believed to be background!</a:t>
            </a:r>
          </a:p>
          <a:p>
            <a:r>
              <a:rPr lang="en-US" dirty="0" smtClean="0"/>
              <a:t>Inside Pads:</a:t>
            </a:r>
          </a:p>
          <a:p>
            <a:pPr lvl="1"/>
            <a:r>
              <a:rPr lang="en-US" dirty="0" smtClean="0"/>
              <a:t>Found Inside Hough Search Ring.</a:t>
            </a:r>
          </a:p>
          <a:p>
            <a:pPr lvl="1"/>
            <a:r>
              <a:rPr lang="en-US" dirty="0" smtClean="0"/>
              <a:t>MIP &amp; Background.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6436425" y="4465122"/>
            <a:ext cx="2577950" cy="1200329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These are the least</a:t>
            </a:r>
          </a:p>
          <a:p>
            <a:r>
              <a:rPr lang="en-US" dirty="0"/>
              <a:t>a</a:t>
            </a:r>
            <a:r>
              <a:rPr lang="en-US" dirty="0" smtClean="0"/>
              <a:t>mbiguous collections</a:t>
            </a:r>
          </a:p>
          <a:p>
            <a:r>
              <a:rPr lang="en-US" dirty="0"/>
              <a:t>a</a:t>
            </a:r>
            <a:r>
              <a:rPr lang="en-US" dirty="0" smtClean="0"/>
              <a:t>nd will be analyzed </a:t>
            </a:r>
          </a:p>
          <a:p>
            <a:r>
              <a:rPr lang="en-US" dirty="0"/>
              <a:t>e</a:t>
            </a:r>
            <a:r>
              <a:rPr lang="en-US" dirty="0" smtClean="0"/>
              <a:t>xtensively.</a:t>
            </a:r>
            <a:endParaRPr lang="en-US" dirty="0"/>
          </a:p>
        </p:txBody>
      </p:sp>
      <p:cxnSp>
        <p:nvCxnSpPr>
          <p:cNvPr id="7" name="Straight Arrow Connector 6"/>
          <p:cNvCxnSpPr>
            <a:stCxn id="5" idx="0"/>
          </p:cNvCxnSpPr>
          <p:nvPr/>
        </p:nvCxnSpPr>
        <p:spPr bwMode="auto">
          <a:xfrm flipH="1" flipV="1">
            <a:off x="7445829" y="4227616"/>
            <a:ext cx="279571" cy="2375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 flipH="1">
            <a:off x="6032665" y="5065286"/>
            <a:ext cx="40376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081582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786" y="900647"/>
            <a:ext cx="4075525" cy="27638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Spectrum from “Used” Pads: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6" y="3823853"/>
            <a:ext cx="6961812" cy="1230581"/>
          </a:xfrm>
        </p:spPr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ower voltages, exponential.</a:t>
            </a:r>
          </a:p>
          <a:p>
            <a:r>
              <a:rPr lang="en-US" dirty="0"/>
              <a:t>E</a:t>
            </a:r>
            <a:r>
              <a:rPr lang="en-US" dirty="0" smtClean="0"/>
              <a:t>xponential flattens with gain.</a:t>
            </a:r>
          </a:p>
          <a:p>
            <a:r>
              <a:rPr lang="en-US" dirty="0" smtClean="0"/>
              <a:t>High </a:t>
            </a:r>
            <a:r>
              <a:rPr lang="en-US" dirty="0" err="1" smtClean="0"/>
              <a:t>voltage</a:t>
            </a:r>
            <a:r>
              <a:rPr lang="en-US" dirty="0" err="1" smtClean="0">
                <a:sym typeface="Wingdings" pitchFamily="2" charset="2"/>
              </a:rPr>
              <a:t></a:t>
            </a:r>
            <a:r>
              <a:rPr lang="en-US" dirty="0" err="1" smtClean="0"/>
              <a:t>SECONDARY</a:t>
            </a:r>
            <a:r>
              <a:rPr lang="en-US" dirty="0" smtClean="0"/>
              <a:t> component:</a:t>
            </a:r>
          </a:p>
          <a:p>
            <a:pPr lvl="1"/>
            <a:r>
              <a:rPr lang="en-US" dirty="0" smtClean="0"/>
              <a:t>Rate of extra component up with voltage.</a:t>
            </a:r>
          </a:p>
          <a:p>
            <a:pPr lvl="1"/>
            <a:r>
              <a:rPr lang="en-US" dirty="0" smtClean="0"/>
              <a:t>Shape of extra component does not.</a:t>
            </a:r>
          </a:p>
          <a:p>
            <a:pPr lvl="1"/>
            <a:r>
              <a:rPr lang="en-US" dirty="0" smtClean="0"/>
              <a:t>Believed to be a side-effect of severe </a:t>
            </a:r>
            <a:br>
              <a:rPr lang="en-US" dirty="0" smtClean="0"/>
            </a:br>
            <a:r>
              <a:rPr lang="en-US" dirty="0" smtClean="0"/>
              <a:t>common mode noise broadening pedestal.</a:t>
            </a:r>
          </a:p>
          <a:p>
            <a:pPr lvl="1"/>
            <a:r>
              <a:rPr lang="en-US" dirty="0" smtClean="0"/>
              <a:t>Removable with absolute PH cut.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09" y="1001587"/>
            <a:ext cx="3930238" cy="26653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14164" y="1819626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V=4750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68685" y="2681843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V=4650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56548" y="2681843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V=5000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33808" y="1803792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V=4850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17776" y="2324141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V=4950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346" y="3856921"/>
            <a:ext cx="3299404" cy="22375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532797" y="3689276"/>
            <a:ext cx="17283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Absolute Cuts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4678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Electron-Ion Collider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977" y="4671950"/>
            <a:ext cx="9026525" cy="1843150"/>
          </a:xfrm>
        </p:spPr>
        <p:txBody>
          <a:bodyPr/>
          <a:lstStyle/>
          <a:p>
            <a:r>
              <a:rPr lang="en-US" dirty="0" smtClean="0"/>
              <a:t>“The Next QCD Frontier</a:t>
            </a:r>
          </a:p>
          <a:p>
            <a:r>
              <a:rPr lang="en-US" dirty="0" smtClean="0"/>
              <a:t>Physics:</a:t>
            </a:r>
          </a:p>
          <a:p>
            <a:pPr lvl="1"/>
            <a:r>
              <a:rPr lang="en-US" dirty="0" smtClean="0"/>
              <a:t>Matter at high gluon density</a:t>
            </a:r>
          </a:p>
          <a:p>
            <a:pPr lvl="1"/>
            <a:r>
              <a:rPr lang="en-US" dirty="0" smtClean="0"/>
              <a:t>Nucleon spin</a:t>
            </a:r>
          </a:p>
          <a:p>
            <a:pPr lvl="1"/>
            <a:r>
              <a:rPr lang="en-US" dirty="0" smtClean="0"/>
              <a:t>Spatial Parton Distributions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2</a:t>
            </a:fld>
            <a:endParaRPr lang="en-US" altLang="ja-JP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517" y="636438"/>
            <a:ext cx="6240483" cy="40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5"/>
          <p:cNvSpPr txBox="1">
            <a:spLocks/>
          </p:cNvSpPr>
          <p:nvPr/>
        </p:nvSpPr>
        <p:spPr bwMode="auto">
          <a:xfrm>
            <a:off x="58106" y="1487381"/>
            <a:ext cx="2875107" cy="219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err="1" smtClean="0"/>
              <a:t>eRHIC</a:t>
            </a:r>
            <a:r>
              <a:rPr lang="en-US" kern="0" dirty="0" smtClean="0"/>
              <a:t> @ BNL</a:t>
            </a:r>
          </a:p>
          <a:p>
            <a:endParaRPr lang="en-US" kern="0" dirty="0"/>
          </a:p>
          <a:p>
            <a:endParaRPr lang="en-US" kern="0" dirty="0" smtClean="0"/>
          </a:p>
          <a:p>
            <a:endParaRPr lang="en-US" kern="0" dirty="0"/>
          </a:p>
          <a:p>
            <a:r>
              <a:rPr lang="en-US" kern="0" dirty="0" smtClean="0"/>
              <a:t>MEIC @ J-Lab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248893" y="5237018"/>
            <a:ext cx="3669476" cy="105690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/>
              <a:t>T507 is funded by </a:t>
            </a:r>
            <a:r>
              <a:rPr lang="en-US" dirty="0" smtClean="0"/>
              <a:t>the</a:t>
            </a:r>
            <a:endParaRPr lang="en-US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Site-neutral R&amp;D Program administered @ BNL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2636322" y="1686296"/>
            <a:ext cx="724395" cy="1187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2709553" y="3299361"/>
            <a:ext cx="724395" cy="1187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86632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Ring Properties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73" y="789217"/>
            <a:ext cx="7934201" cy="53806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50774" y="1543792"/>
            <a:ext cx="2257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Nused</a:t>
            </a:r>
            <a:r>
              <a:rPr lang="en-US" dirty="0" smtClean="0"/>
              <a:t>, Poisson Fit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44929" y="3952503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NOutside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43053" y="3952503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NInside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015338" y="1328835"/>
                <a:ext cx="1256241" cy="8440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Radius: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/>
                                  <a:ea typeface="Cambria Math"/>
                                </a:rPr>
                                <m:t>𝝈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/>
                                </a:rPr>
                                <m:t>𝑹</m:t>
                              </m:r>
                            </m:sub>
                          </m:sSub>
                        </m:num>
                        <m:den>
                          <m:r>
                            <a:rPr lang="en-US" b="1" i="1" smtClean="0">
                              <a:latin typeface="Cambria Math"/>
                            </a:rPr>
                            <m:t>𝑹</m:t>
                          </m:r>
                        </m:den>
                      </m:f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  <m:r>
                        <a:rPr lang="en-US" b="1" i="1" smtClean="0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338" y="1328835"/>
                <a:ext cx="1256241" cy="844077"/>
              </a:xfrm>
              <a:prstGeom prst="rect">
                <a:avLst/>
              </a:prstGeom>
              <a:blipFill rotWithShape="1">
                <a:blip r:embed="rId4"/>
                <a:stretch>
                  <a:fillRect l="-4854" t="-36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775899" y="6020788"/>
            <a:ext cx="6050585" cy="837211"/>
          </a:xfrm>
        </p:spPr>
        <p:txBody>
          <a:bodyPr/>
          <a:lstStyle/>
          <a:p>
            <a:r>
              <a:rPr lang="en-US" dirty="0" smtClean="0"/>
              <a:t>Multiplicities from Poisson Fits</a:t>
            </a:r>
          </a:p>
          <a:p>
            <a:r>
              <a:rPr lang="en-US" dirty="0" smtClean="0"/>
              <a:t>Radius from Gaussian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952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Summary of Data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48662" y="4073236"/>
                <a:ext cx="9026525" cy="2784764"/>
              </a:xfrm>
            </p:spPr>
            <p:txBody>
              <a:bodyPr/>
              <a:lstStyle/>
              <a:p>
                <a:r>
                  <a:rPr lang="en-US" dirty="0" smtClean="0"/>
                  <a:t>Left Panel Retains background…fails to plateau!</a:t>
                </a:r>
              </a:p>
              <a:p>
                <a:r>
                  <a:rPr lang="en-US" dirty="0" smtClean="0"/>
                  <a:t>Right Panel Checks Understanding of Background: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latin typeface="Cambria Math"/>
                              </a:rPr>
                              <m:t>𝑨</m:t>
                            </m:r>
                          </m:e>
                          <m:sub>
                            <m:r>
                              <a:rPr lang="en-US" b="1" i="1" smtClean="0">
                                <a:latin typeface="Cambria Math"/>
                              </a:rPr>
                              <m:t>𝑯𝒐𝒖𝒈𝒉</m:t>
                            </m:r>
                            <m:r>
                              <a:rPr lang="en-US" b="1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en-US" b="1" i="1" smtClean="0">
                                <a:latin typeface="Cambria Math"/>
                              </a:rPr>
                              <m:t>𝑩𝒂𝒏𝒅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latin typeface="Cambria Math"/>
                              </a:rPr>
                              <m:t>𝑨</m:t>
                            </m:r>
                          </m:e>
                          <m:sub>
                            <m:r>
                              <a:rPr lang="en-US" b="1" i="1" smtClean="0">
                                <a:latin typeface="Cambria Math"/>
                              </a:rPr>
                              <m:t>𝑶𝒖𝒕𝒔𝒊𝒅𝒆</m:t>
                            </m:r>
                            <m:r>
                              <a:rPr lang="en-US" b="1" i="1" smtClean="0">
                                <a:latin typeface="Cambria Math"/>
                              </a:rPr>
                              <m:t> </m:t>
                            </m:r>
                            <m:r>
                              <a:rPr lang="en-US" b="1" i="1" smtClean="0">
                                <a:latin typeface="Cambria Math"/>
                              </a:rPr>
                              <m:t>𝑹𝒆𝒈𝒊𝒐𝒏</m:t>
                            </m:r>
                          </m:sub>
                        </m:sSub>
                      </m:den>
                    </m:f>
                    <m:r>
                      <a:rPr lang="en-US" b="1" i="1" smtClean="0">
                        <a:latin typeface="Cambria Math"/>
                      </a:rPr>
                      <m:t>=</m:t>
                    </m:r>
                    <m:r>
                      <a:rPr lang="en-US" b="1" i="1" smtClean="0">
                        <a:latin typeface="Cambria Math"/>
                      </a:rPr>
                      <m:t>𝟎</m:t>
                    </m:r>
                    <m:r>
                      <a:rPr lang="en-US" b="1" i="1" smtClean="0">
                        <a:latin typeface="Cambria Math"/>
                      </a:rPr>
                      <m:t>.</m:t>
                    </m:r>
                    <m:r>
                      <a:rPr lang="en-US" b="1" i="1" smtClean="0">
                        <a:latin typeface="Cambria Math"/>
                      </a:rPr>
                      <m:t>𝟔𝟒𝟕</m:t>
                    </m:r>
                  </m:oMath>
                </a14:m>
                <a:endParaRPr lang="en-US" b="1" dirty="0" smtClean="0"/>
              </a:p>
              <a:p>
                <a:pPr lvl="1"/>
                <a:r>
                  <a:rPr lang="en-US" dirty="0" err="1" smtClean="0"/>
                  <a:t>Prob</a:t>
                </a:r>
                <a:r>
                  <a:rPr lang="en-US" dirty="0" smtClean="0"/>
                  <a:t> of random “extra” pad in Hough Band surviving Robust fit measured to be 0.561</a:t>
                </a:r>
              </a:p>
              <a:p>
                <a:pPr lvl="1"/>
                <a:r>
                  <a:rPr lang="en-US" dirty="0" smtClean="0"/>
                  <a:t>Subtract from full yield, 0.363*Background.</a:t>
                </a:r>
              </a:p>
              <a:p>
                <a:pPr lvl="1"/>
                <a:r>
                  <a:rPr lang="en-US" dirty="0" smtClean="0"/>
                  <a:t>Saturates as expected.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48662" y="4073236"/>
                <a:ext cx="9026525" cy="2784764"/>
              </a:xfrm>
              <a:blipFill rotWithShape="1">
                <a:blip r:embed="rId3"/>
                <a:stretch>
                  <a:fillRect l="-743" t="-1751" b="-78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" y="1010456"/>
            <a:ext cx="4471177" cy="306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675" y="1010456"/>
            <a:ext cx="4448324" cy="306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36395" y="2256312"/>
            <a:ext cx="3129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~9 Used Pads beyond BKG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5472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855022"/>
            <a:ext cx="9026525" cy="5976685"/>
          </a:xfrm>
        </p:spPr>
        <p:txBody>
          <a:bodyPr/>
          <a:lstStyle/>
          <a:p>
            <a:r>
              <a:rPr lang="en-US" dirty="0" smtClean="0"/>
              <a:t>The count of pads can differ from the count of photons:</a:t>
            </a:r>
          </a:p>
          <a:p>
            <a:pPr lvl="1"/>
            <a:r>
              <a:rPr lang="en-US" dirty="0" smtClean="0"/>
              <a:t>Some photons hit two pads.</a:t>
            </a:r>
          </a:p>
          <a:p>
            <a:pPr lvl="1"/>
            <a:r>
              <a:rPr lang="en-US" dirty="0" smtClean="0"/>
              <a:t>Sometimes two photons hit one pad.</a:t>
            </a:r>
          </a:p>
          <a:p>
            <a:pPr lvl="1"/>
            <a:r>
              <a:rPr lang="en-US" dirty="0" smtClean="0"/>
              <a:t>Sometimes cross-talk rejection will kill good pad.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First ingredient</a:t>
            </a:r>
            <a:r>
              <a:rPr lang="en-US" dirty="0" smtClean="0"/>
              <a:t>:  Size of charge cloud after avalanche: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6" y="3330965"/>
            <a:ext cx="3509485" cy="35032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5920" y="2958216"/>
                <a:ext cx="3458191" cy="62254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𝟔𝟕</m:t>
                      </m:r>
                      <m:r>
                        <a:rPr lang="en-US" b="1" i="1" smtClean="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/>
                              <a:ea typeface="Cambria Math"/>
                            </a:rPr>
                            <m:t>𝝁</m:t>
                          </m:r>
                          <m:r>
                            <a:rPr lang="en-US" b="1" i="1" smtClean="0">
                              <a:latin typeface="Cambria Math"/>
                              <a:ea typeface="Cambria Math"/>
                            </a:rPr>
                            <m:t>𝒎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b="1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1" i="1" smtClean="0">
                                  <a:latin typeface="Cambria Math"/>
                                </a:rPr>
                                <m:t>𝒄𝒎</m:t>
                              </m:r>
                            </m:e>
                          </m:rad>
                        </m:den>
                      </m:f>
                      <m:rad>
                        <m:radPr>
                          <m:degHide m:val="on"/>
                          <m:ctrlPr>
                            <a:rPr lang="en-US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latin typeface="Cambria Math"/>
                            </a:rPr>
                            <m:t>𝟓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∗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𝟏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.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𝟔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 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𝒎𝒎</m:t>
                          </m:r>
                        </m:e>
                      </m:rad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𝟔𝟎</m:t>
                      </m:r>
                      <m:r>
                        <a:rPr lang="en-US" b="1" i="1" smtClean="0">
                          <a:latin typeface="Cambria Math"/>
                          <a:ea typeface="Cambria Math"/>
                        </a:rPr>
                        <m:t>𝝁</m:t>
                      </m:r>
                      <m:r>
                        <a:rPr lang="en-US" b="1" i="1" smtClean="0">
                          <a:latin typeface="Cambria Math"/>
                          <a:ea typeface="Cambria Math"/>
                        </a:rPr>
                        <m:t>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0" y="2958216"/>
                <a:ext cx="3458191" cy="62254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111" y="2762497"/>
            <a:ext cx="1879951" cy="12745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698" y="2762496"/>
            <a:ext cx="1879951" cy="12745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049" y="2745033"/>
            <a:ext cx="1879951" cy="1274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861" y="3989539"/>
            <a:ext cx="1879951" cy="12745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698" y="3968224"/>
            <a:ext cx="1879951" cy="127454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707086" y="3084821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477836" y="3084821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0024" y="3084821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33563" y="460549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420024" y="460549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154" y="4974827"/>
            <a:ext cx="2731196" cy="18568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894305" y="4179455"/>
                <a:ext cx="2297189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ea typeface="Cambria Math"/>
                  </a:rPr>
                  <a:t>Hole </a:t>
                </a:r>
                <a:r>
                  <a:rPr lang="en-US" b="1" dirty="0" err="1" smtClean="0">
                    <a:ea typeface="Cambria Math"/>
                  </a:rPr>
                  <a:t>mis</a:t>
                </a:r>
                <a:r>
                  <a:rPr lang="en-US" b="1" dirty="0" smtClean="0">
                    <a:ea typeface="Cambria Math"/>
                  </a:rPr>
                  <a:t>-alignment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  <a:ea typeface="Cambria Math"/>
                        </a:rPr>
                        <m:t>𝝈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𝟏𝟏𝟖</m:t>
                      </m:r>
                      <m:r>
                        <a:rPr lang="en-US" b="1" i="1" smtClean="0">
                          <a:latin typeface="Cambria Math"/>
                          <a:ea typeface="Cambria Math"/>
                        </a:rPr>
                        <m:t>𝝁</m:t>
                      </m:r>
                      <m:r>
                        <a:rPr lang="en-US" b="1" i="1" smtClean="0">
                          <a:latin typeface="Cambria Math"/>
                          <a:ea typeface="Cambria Math"/>
                        </a:rPr>
                        <m:t>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4305" y="4179455"/>
                <a:ext cx="2297189" cy="646331"/>
              </a:xfrm>
              <a:prstGeom prst="rect">
                <a:avLst/>
              </a:prstGeom>
              <a:blipFill rotWithShape="1">
                <a:blip r:embed="rId11"/>
                <a:stretch>
                  <a:fillRect l="-2387" t="-4717" r="-3448" b="-6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3460512" y="5463880"/>
            <a:ext cx="2797561" cy="92333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Total = 132 </a:t>
            </a:r>
            <a:r>
              <a:rPr lang="en-US" dirty="0" smtClean="0">
                <a:latin typeface="Symbol" pitchFamily="18" charset="2"/>
              </a:rPr>
              <a:t>m</a:t>
            </a:r>
            <a:r>
              <a:rPr lang="en-US" dirty="0" smtClean="0"/>
              <a:t>m</a:t>
            </a:r>
          </a:p>
          <a:p>
            <a:pPr algn="ctr"/>
            <a:r>
              <a:rPr lang="en-US" dirty="0" smtClean="0"/>
              <a:t>Verified by</a:t>
            </a:r>
          </a:p>
          <a:p>
            <a:pPr algn="ctr"/>
            <a:r>
              <a:rPr lang="en-US" dirty="0" smtClean="0"/>
              <a:t>Charge-Sharing </a:t>
            </a:r>
            <a:r>
              <a:rPr lang="en-US" dirty="0" err="1" smtClean="0"/>
              <a:t>Asymm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 bwMode="auto">
          <a:xfrm flipV="1">
            <a:off x="2660073" y="5463880"/>
            <a:ext cx="0" cy="102004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0265626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 Simulation Ingredient:  Dispersion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70257" y="4001985"/>
                <a:ext cx="7712486" cy="2743199"/>
              </a:xfrm>
            </p:spPr>
            <p:txBody>
              <a:bodyPr/>
              <a:lstStyle/>
              <a:p>
                <a:r>
                  <a:rPr lang="en-US" dirty="0" smtClean="0"/>
                  <a:t>n is not a constant, but varies with </a:t>
                </a:r>
                <a:r>
                  <a:rPr lang="en-US" dirty="0" smtClean="0">
                    <a:latin typeface="Symbol" pitchFamily="18" charset="2"/>
                  </a:rPr>
                  <a:t>l</a:t>
                </a:r>
                <a:r>
                  <a:rPr lang="en-US" dirty="0" smtClean="0"/>
                  <a:t>.</a:t>
                </a:r>
              </a:p>
              <a:p>
                <a:r>
                  <a:rPr lang="en-US" dirty="0"/>
                  <a:t>n</a:t>
                </a:r>
                <a:r>
                  <a:rPr lang="en-US" dirty="0" smtClean="0"/>
                  <a:t>(</a:t>
                </a:r>
                <a:r>
                  <a:rPr lang="en-US" dirty="0" smtClean="0">
                    <a:latin typeface="Symbol" pitchFamily="18" charset="2"/>
                  </a:rPr>
                  <a:t>l</a:t>
                </a:r>
                <a:r>
                  <a:rPr lang="en-US" dirty="0" smtClean="0"/>
                  <a:t>) </a:t>
                </a:r>
                <a:r>
                  <a:rPr lang="en-US" dirty="0" smtClean="0">
                    <a:sym typeface="Wingdings" pitchFamily="2" charset="2"/>
                  </a:rPr>
                  <a:t> R(</a:t>
                </a:r>
                <a:r>
                  <a:rPr lang="en-US" dirty="0" smtClean="0">
                    <a:latin typeface="Symbol" pitchFamily="18" charset="2"/>
                    <a:sym typeface="Wingdings" pitchFamily="2" charset="2"/>
                  </a:rPr>
                  <a:t>l</a:t>
                </a:r>
                <a:r>
                  <a:rPr lang="en-US" dirty="0" smtClean="0">
                    <a:sym typeface="Wingdings" pitchFamily="2" charset="2"/>
                  </a:rPr>
                  <a:t>).</a:t>
                </a:r>
              </a:p>
              <a:p>
                <a:r>
                  <a:rPr lang="en-US" dirty="0" smtClean="0">
                    <a:sym typeface="Wingdings" pitchFamily="2" charset="2"/>
                  </a:rPr>
                  <a:t>Weighted with: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 smtClean="0">
                                <a:latin typeface="Cambria Math"/>
                                <a:ea typeface="Cambria Math"/>
                              </a:rPr>
                              <m:t>𝝀</m:t>
                            </m:r>
                          </m:e>
                          <m:sup>
                            <m:r>
                              <a:rPr lang="en-US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 smtClean="0"/>
                  <a:t> for Cherenkov Intensity; also with QE(</a:t>
                </a:r>
                <a:r>
                  <a:rPr lang="en-US" dirty="0" smtClean="0">
                    <a:latin typeface="Symbol" pitchFamily="18" charset="2"/>
                  </a:rPr>
                  <a:t>l</a:t>
                </a:r>
                <a:r>
                  <a:rPr lang="en-US" dirty="0" smtClean="0"/>
                  <a:t>).</a:t>
                </a:r>
              </a:p>
              <a:p>
                <a:r>
                  <a:rPr lang="en-US" dirty="0" smtClean="0"/>
                  <a:t>Result is Radius Probability (</a:t>
                </a:r>
                <a:r>
                  <a:rPr lang="en-US" u="sng" dirty="0" smtClean="0">
                    <a:solidFill>
                      <a:srgbClr val="FF0000"/>
                    </a:solidFill>
                  </a:rPr>
                  <a:t>per photon</a:t>
                </a:r>
                <a:r>
                  <a:rPr lang="en-US" dirty="0" smtClean="0"/>
                  <a:t>):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 smtClean="0">
                                <a:latin typeface="Cambria Math"/>
                                <a:ea typeface="Cambria Math"/>
                              </a:rPr>
                              <m:t>𝝈</m:t>
                            </m:r>
                          </m:e>
                          <m:sub>
                            <m:r>
                              <a:rPr lang="en-US" b="1" i="1" smtClean="0">
                                <a:latin typeface="Cambria Math"/>
                              </a:rPr>
                              <m:t>𝑹</m:t>
                            </m:r>
                          </m:sub>
                        </m:sSub>
                      </m:num>
                      <m:den>
                        <m:r>
                          <a:rPr lang="en-US" b="1" i="1" smtClean="0">
                            <a:latin typeface="Cambria Math"/>
                          </a:rPr>
                          <m:t>𝑹</m:t>
                        </m:r>
                      </m:den>
                    </m:f>
                    <m:r>
                      <a:rPr lang="en-US" b="1" i="1" smtClean="0">
                        <a:latin typeface="Cambria Math"/>
                      </a:rPr>
                      <m:t>~</m:t>
                    </m:r>
                    <m:r>
                      <a:rPr lang="en-US" b="1" i="1" smtClean="0">
                        <a:latin typeface="Cambria Math"/>
                      </a:rPr>
                      <m:t>𝟐</m:t>
                    </m:r>
                    <m:r>
                      <a:rPr lang="en-US" b="1" i="1" smtClean="0">
                        <a:latin typeface="Cambria Math"/>
                      </a:rPr>
                      <m:t>.</m:t>
                    </m:r>
                    <m:r>
                      <a:rPr lang="en-US" b="1" i="1" smtClean="0">
                        <a:latin typeface="Cambria Math"/>
                      </a:rPr>
                      <m:t>𝟓</m:t>
                    </m:r>
                    <m:r>
                      <a:rPr lang="en-US" b="1" i="1" smtClean="0">
                        <a:latin typeface="Cambria Math"/>
                      </a:rPr>
                      <m:t>%</m:t>
                    </m:r>
                  </m:oMath>
                </a14:m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70257" y="4001985"/>
                <a:ext cx="7712486" cy="2743199"/>
              </a:xfrm>
              <a:blipFill rotWithShape="1">
                <a:blip r:embed="rId5"/>
                <a:stretch>
                  <a:fillRect l="-870" t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24" y="1130686"/>
            <a:ext cx="3597110" cy="27323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772" y="893186"/>
            <a:ext cx="4076331" cy="27644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914400" y="2636322"/>
            <a:ext cx="3063834" cy="81939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6096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649" y="1235137"/>
            <a:ext cx="5521426" cy="53437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Third Ingredient:  Center Positions from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68" y="5805395"/>
            <a:ext cx="4096694" cy="761660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Possibly irrelevant, but implemented nonetheless.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50471"/>
            <a:ext cx="3301340" cy="22388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5" y="3289311"/>
            <a:ext cx="3301340" cy="22388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1219" y="865805"/>
            <a:ext cx="358143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Reconstructed from Ring Data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13808" y="1800559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076203" y="403939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04384" y="1065810"/>
            <a:ext cx="182774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Simulated 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253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NUsed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err="1" smtClean="0"/>
              <a:t>NThrown</a:t>
            </a:r>
            <a:r>
              <a:rPr lang="en-US" dirty="0" smtClean="0"/>
              <a:t> from Simulation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132613"/>
            <a:ext cx="9026525" cy="1836222"/>
          </a:xfrm>
        </p:spPr>
        <p:txBody>
          <a:bodyPr/>
          <a:lstStyle/>
          <a:p>
            <a:r>
              <a:rPr lang="en-US" dirty="0" smtClean="0"/>
              <a:t>It’s a WASH!  Losses and gains seem to cancel.</a:t>
            </a:r>
          </a:p>
          <a:p>
            <a:r>
              <a:rPr lang="en-US" dirty="0" smtClean="0"/>
              <a:t>10 photons thrown = 10 pads used.</a:t>
            </a:r>
          </a:p>
          <a:p>
            <a:r>
              <a:rPr lang="en-US" dirty="0" smtClean="0"/>
              <a:t>By Accident, </a:t>
            </a:r>
            <a:r>
              <a:rPr lang="en-US" dirty="0" err="1" smtClean="0"/>
              <a:t>NUsed</a:t>
            </a:r>
            <a:r>
              <a:rPr lang="en-US" dirty="0" smtClean="0"/>
              <a:t> and </a:t>
            </a:r>
            <a:r>
              <a:rPr lang="en-US" dirty="0" err="1" smtClean="0"/>
              <a:t>NThrown</a:t>
            </a:r>
            <a:r>
              <a:rPr lang="en-US" dirty="0" smtClean="0"/>
              <a:t> are basically identical for our current photon yields!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25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5469"/>
            <a:ext cx="4419087" cy="29968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752" y="955468"/>
            <a:ext cx="4419088" cy="299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38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about that Radius?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4722" y="4441372"/>
            <a:ext cx="7463104" cy="1729344"/>
          </a:xfrm>
        </p:spPr>
        <p:txBody>
          <a:bodyPr/>
          <a:lstStyle/>
          <a:p>
            <a:r>
              <a:rPr lang="en-US" dirty="0" smtClean="0"/>
              <a:t>Ring Radius resolution in Data and in Simulation </a:t>
            </a:r>
            <a:br>
              <a:rPr lang="en-US" dirty="0" smtClean="0"/>
            </a:br>
            <a:r>
              <a:rPr lang="en-US" dirty="0" smtClean="0"/>
              <a:t>(thrown with a Poisson of 9 photons per ring) </a:t>
            </a:r>
            <a:br>
              <a:rPr lang="en-US" dirty="0" smtClean="0"/>
            </a:br>
            <a:r>
              <a:rPr lang="en-US" dirty="0" smtClean="0"/>
              <a:t>are in excellent agreement!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26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44" y="997527"/>
            <a:ext cx="4357841" cy="32881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441" y="997527"/>
            <a:ext cx="4848686" cy="328818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05642" y="2196723"/>
                <a:ext cx="2415982" cy="8897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3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𝝈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𝑹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𝑹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/>
                            </a:rPr>
                            <m:t>𝟗𝟔𝟐</m:t>
                          </m:r>
                        </m:num>
                        <m:den>
                          <m:r>
                            <a:rPr lang="en-US" b="1" i="1" smtClean="0">
                              <a:latin typeface="Cambria Math"/>
                            </a:rPr>
                            <m:t>𝟑𝟑𝟏𝟓𝟎</m:t>
                          </m:r>
                        </m:den>
                      </m:f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latin typeface="Cambria Math"/>
                        </a:rPr>
                        <m:t>.</m:t>
                      </m:r>
                      <m:r>
                        <a:rPr lang="en-US" b="1" i="1" smtClean="0">
                          <a:latin typeface="Cambria Math"/>
                        </a:rPr>
                        <m:t>𝟗</m:t>
                      </m:r>
                      <m:r>
                        <a:rPr lang="en-US" b="1" i="1" smtClean="0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642" y="2196723"/>
                <a:ext cx="2415982" cy="88979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736274" y="2185919"/>
                <a:ext cx="2448042" cy="8953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3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𝝈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𝑹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𝑹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/>
                            </a:rPr>
                            <m:t>𝟗𝟗𝟓</m:t>
                          </m:r>
                        </m:num>
                        <m:den>
                          <m:r>
                            <a:rPr lang="en-US" b="1" i="1" smtClean="0">
                              <a:latin typeface="Cambria Math"/>
                            </a:rPr>
                            <m:t>𝟑𝟑𝟐𝟎𝟎</m:t>
                          </m:r>
                        </m:den>
                      </m:f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  <m:r>
                        <a:rPr lang="en-US" b="1" i="1" smtClean="0">
                          <a:latin typeface="Cambria Math"/>
                        </a:rPr>
                        <m:t>.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latin typeface="Cambria Math"/>
                        </a:rPr>
                        <m:t>%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6274" y="2185919"/>
                <a:ext cx="2448042" cy="8953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1096770" y="1710046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32401" y="1710046"/>
            <a:ext cx="131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2028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855054"/>
            <a:ext cx="9026525" cy="4845118"/>
          </a:xfrm>
        </p:spPr>
        <p:txBody>
          <a:bodyPr/>
          <a:lstStyle/>
          <a:p>
            <a:r>
              <a:rPr lang="en-US" dirty="0" smtClean="0"/>
              <a:t>We see rings!</a:t>
            </a:r>
          </a:p>
          <a:p>
            <a:r>
              <a:rPr lang="en-US" dirty="0" smtClean="0"/>
              <a:t>Photon yield is lower than </a:t>
            </a:r>
            <a:br>
              <a:rPr lang="en-US" dirty="0" smtClean="0"/>
            </a:br>
            <a:r>
              <a:rPr lang="en-US" dirty="0" smtClean="0"/>
              <a:t>expected (9 </a:t>
            </a:r>
            <a:r>
              <a:rPr lang="en-US" dirty="0" err="1" smtClean="0"/>
              <a:t>vs</a:t>
            </a:r>
            <a:r>
              <a:rPr lang="en-US" dirty="0" smtClean="0"/>
              <a:t> 16).</a:t>
            </a:r>
          </a:p>
          <a:p>
            <a:pPr lvl="1"/>
            <a:r>
              <a:rPr lang="en-US" dirty="0" smtClean="0"/>
              <a:t>Photocathode?</a:t>
            </a:r>
          </a:p>
          <a:p>
            <a:pPr lvl="1"/>
            <a:r>
              <a:rPr lang="en-US" dirty="0" smtClean="0"/>
              <a:t>Mirror?</a:t>
            </a:r>
          </a:p>
          <a:p>
            <a:pPr lvl="1"/>
            <a:r>
              <a:rPr lang="en-US" dirty="0" err="1" smtClean="0"/>
              <a:t>Trns</a:t>
            </a:r>
            <a:r>
              <a:rPr lang="en-US" dirty="0" smtClean="0"/>
              <a:t> of Gas?</a:t>
            </a:r>
          </a:p>
          <a:p>
            <a:r>
              <a:rPr lang="en-US" dirty="0" smtClean="0"/>
              <a:t>We reconstruct ring center</a:t>
            </a:r>
            <a:br>
              <a:rPr lang="en-US" dirty="0" smtClean="0"/>
            </a:br>
            <a:r>
              <a:rPr lang="en-US" dirty="0" smtClean="0"/>
              <a:t>and radius even without</a:t>
            </a:r>
            <a:br>
              <a:rPr lang="en-US" dirty="0" smtClean="0"/>
            </a:br>
            <a:r>
              <a:rPr lang="en-US" dirty="0" smtClean="0"/>
              <a:t>knowing center.</a:t>
            </a:r>
          </a:p>
          <a:p>
            <a:r>
              <a:rPr lang="en-US" dirty="0" smtClean="0"/>
              <a:t>Resolution of Ring Radius</a:t>
            </a:r>
            <a:br>
              <a:rPr lang="en-US" dirty="0" smtClean="0"/>
            </a:br>
            <a:r>
              <a:rPr lang="en-US" dirty="0" smtClean="0"/>
              <a:t>in excellent agreement with simulation.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Stephanie Graduates!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Defense scheduled in one week.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579" y="938148"/>
            <a:ext cx="4623460" cy="346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1476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Abundances Set Particle-ID Constraints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3</a:t>
            </a:fld>
            <a:endParaRPr lang="en-US" altLang="ja-JP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415137"/>
              </p:ext>
            </p:extLst>
          </p:nvPr>
        </p:nvGraphicFramePr>
        <p:xfrm>
          <a:off x="71143" y="3236435"/>
          <a:ext cx="6096000" cy="1752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/>
                <a:gridCol w="2032000"/>
                <a:gridCol w="2032000"/>
              </a:tblGrid>
              <a:tr h="64008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Hadron</a:t>
                      </a:r>
                      <a:r>
                        <a:rPr lang="en-US" sz="1800" baseline="0" dirty="0" smtClean="0"/>
                        <a:t> Rejection Factor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 x 50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 x 250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-4</a:t>
                      </a:r>
                      <a:r>
                        <a:rPr lang="en-US" sz="1800" baseline="0" dirty="0" smtClean="0"/>
                        <a:t> &lt; </a:t>
                      </a:r>
                      <a:r>
                        <a:rPr lang="en-US" sz="1800" baseline="0" dirty="0" smtClean="0">
                          <a:latin typeface="Symbol" pitchFamily="18" charset="2"/>
                        </a:rPr>
                        <a:t>h</a:t>
                      </a:r>
                      <a:r>
                        <a:rPr lang="en-US" sz="1800" baseline="0" dirty="0" smtClean="0"/>
                        <a:t> &lt; -3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100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-2 &lt; </a:t>
                      </a:r>
                      <a:r>
                        <a:rPr lang="en-US" sz="1800" dirty="0" smtClean="0">
                          <a:latin typeface="Symbol" pitchFamily="18" charset="2"/>
                        </a:rPr>
                        <a:t>h</a:t>
                      </a:r>
                      <a:r>
                        <a:rPr lang="en-US" sz="1800" dirty="0" smtClean="0"/>
                        <a:t> &lt; -1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100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1000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-1 &lt; </a:t>
                      </a:r>
                      <a:r>
                        <a:rPr lang="en-US" sz="1800" dirty="0" smtClean="0">
                          <a:latin typeface="Symbol" pitchFamily="18" charset="2"/>
                        </a:rPr>
                        <a:t>h</a:t>
                      </a:r>
                      <a:r>
                        <a:rPr lang="en-US" sz="1800" dirty="0" smtClean="0"/>
                        <a:t> &lt; 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1000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10</a:t>
                      </a:r>
                      <a:r>
                        <a:rPr lang="en-US" sz="1800" baseline="30000" dirty="0" smtClean="0"/>
                        <a:t>4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081505"/>
              </p:ext>
            </p:extLst>
          </p:nvPr>
        </p:nvGraphicFramePr>
        <p:xfrm>
          <a:off x="81775" y="5036858"/>
          <a:ext cx="6096000" cy="1752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/>
                <a:gridCol w="2032000"/>
                <a:gridCol w="2032000"/>
              </a:tblGrid>
              <a:tr h="64008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Symbol" pitchFamily="18" charset="2"/>
                        </a:rPr>
                        <a:t>p</a:t>
                      </a:r>
                      <a:r>
                        <a:rPr lang="en-US" sz="1800" dirty="0" smtClean="0"/>
                        <a:t>, K, p Separation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 x 50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20 x 250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-5</a:t>
                      </a:r>
                      <a:r>
                        <a:rPr lang="en-US" sz="1800" baseline="0" dirty="0" smtClean="0"/>
                        <a:t> &lt; </a:t>
                      </a:r>
                      <a:r>
                        <a:rPr lang="en-US" sz="1800" baseline="0" dirty="0" smtClean="0">
                          <a:latin typeface="Symbol" pitchFamily="18" charset="2"/>
                        </a:rPr>
                        <a:t>h</a:t>
                      </a:r>
                      <a:r>
                        <a:rPr lang="en-US" sz="1800" baseline="0" dirty="0" smtClean="0"/>
                        <a:t> &lt; -1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&lt; 10 </a:t>
                      </a:r>
                      <a:r>
                        <a:rPr lang="en-US" sz="1800" dirty="0" err="1" smtClean="0"/>
                        <a:t>GeV</a:t>
                      </a:r>
                      <a:r>
                        <a:rPr lang="en-US" sz="1800" dirty="0" smtClean="0"/>
                        <a:t>/c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&lt;</a:t>
                      </a:r>
                      <a:r>
                        <a:rPr lang="en-US" sz="1800" baseline="0" dirty="0" smtClean="0"/>
                        <a:t> 3</a:t>
                      </a:r>
                      <a:r>
                        <a:rPr lang="en-US" sz="1800" dirty="0" smtClean="0"/>
                        <a:t>0 </a:t>
                      </a:r>
                      <a:r>
                        <a:rPr lang="en-US" sz="1800" dirty="0" err="1" smtClean="0"/>
                        <a:t>GeV</a:t>
                      </a:r>
                      <a:r>
                        <a:rPr lang="en-US" sz="1800" dirty="0" smtClean="0"/>
                        <a:t>/c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-1 &lt; </a:t>
                      </a:r>
                      <a:r>
                        <a:rPr lang="en-US" sz="1800" dirty="0" smtClean="0">
                          <a:latin typeface="Symbol" pitchFamily="18" charset="2"/>
                        </a:rPr>
                        <a:t>h</a:t>
                      </a:r>
                      <a:r>
                        <a:rPr lang="en-US" sz="1800" dirty="0" smtClean="0"/>
                        <a:t> &lt; 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&lt; 5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GeV</a:t>
                      </a:r>
                      <a:r>
                        <a:rPr lang="en-US" sz="1800" baseline="0" dirty="0" smtClean="0"/>
                        <a:t>/c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&lt;</a:t>
                      </a:r>
                      <a:r>
                        <a:rPr lang="en-US" sz="1800" baseline="0" dirty="0" smtClean="0"/>
                        <a:t> 10 </a:t>
                      </a:r>
                      <a:r>
                        <a:rPr lang="en-US" sz="1800" baseline="0" dirty="0" err="1" smtClean="0"/>
                        <a:t>GeV</a:t>
                      </a:r>
                      <a:r>
                        <a:rPr lang="en-US" sz="1800" baseline="0" dirty="0" smtClean="0"/>
                        <a:t>/c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 &lt; </a:t>
                      </a:r>
                      <a:r>
                        <a:rPr lang="en-US" sz="1800" dirty="0" smtClean="0">
                          <a:latin typeface="Symbol" pitchFamily="18" charset="2"/>
                        </a:rPr>
                        <a:t>h</a:t>
                      </a:r>
                      <a:r>
                        <a:rPr lang="en-US" sz="1800" dirty="0" smtClean="0"/>
                        <a:t> &lt; 5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&lt; 50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GeV</a:t>
                      </a:r>
                      <a:r>
                        <a:rPr lang="en-US" sz="1800" baseline="0" dirty="0" smtClean="0"/>
                        <a:t>/c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&lt;</a:t>
                      </a:r>
                      <a:r>
                        <a:rPr lang="en-US" sz="1800" baseline="0" dirty="0" smtClean="0"/>
                        <a:t> 100 </a:t>
                      </a:r>
                      <a:r>
                        <a:rPr lang="en-US" sz="1800" baseline="0" dirty="0" err="1" smtClean="0"/>
                        <a:t>GeV</a:t>
                      </a:r>
                      <a:r>
                        <a:rPr lang="en-US" sz="1800" baseline="0" dirty="0" smtClean="0"/>
                        <a:t>/c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10" descr="multiplicity5x50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06"/>
          <a:stretch/>
        </p:blipFill>
        <p:spPr>
          <a:xfrm>
            <a:off x="89182" y="2635403"/>
            <a:ext cx="7200900" cy="3703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75833" y="880467"/>
            <a:ext cx="1827736" cy="1200321"/>
          </a:xfrm>
          <a:prstGeom prst="rect">
            <a:avLst/>
          </a:prstGeom>
          <a:solidFill>
            <a:schemeClr val="bg1"/>
          </a:solidFill>
        </p:spPr>
        <p:txBody>
          <a:bodyPr wrap="none" lIns="91436" tIns="45716" rIns="91436" bIns="45716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5 GeVx50 </a:t>
            </a:r>
            <a:r>
              <a:rPr lang="en-US" dirty="0" err="1" smtClean="0">
                <a:solidFill>
                  <a:srgbClr val="000000"/>
                </a:solidFill>
              </a:rPr>
              <a:t>GeV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FF00FF"/>
                </a:solidFill>
              </a:rPr>
              <a:t>hadron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photon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electron</a:t>
            </a:r>
          </a:p>
        </p:txBody>
      </p:sp>
      <p:pic>
        <p:nvPicPr>
          <p:cNvPr id="13" name="Picture 12" descr="multiplicity5x50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6" t="5208" r="24006" b="50521"/>
          <a:stretch/>
        </p:blipFill>
        <p:spPr>
          <a:xfrm>
            <a:off x="1835568" y="557038"/>
            <a:ext cx="1913860" cy="2159000"/>
          </a:xfrm>
          <a:prstGeom prst="rect">
            <a:avLst/>
          </a:prstGeom>
        </p:spPr>
      </p:pic>
      <p:pic>
        <p:nvPicPr>
          <p:cNvPr id="14" name="Picture 13" descr="multiplicity5x50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3" t="49479" r="74997"/>
          <a:stretch/>
        </p:blipFill>
        <p:spPr>
          <a:xfrm>
            <a:off x="3588937" y="548989"/>
            <a:ext cx="1843851" cy="2463800"/>
          </a:xfrm>
          <a:prstGeom prst="rect">
            <a:avLst/>
          </a:prstGeom>
        </p:spPr>
      </p:pic>
      <p:pic>
        <p:nvPicPr>
          <p:cNvPr id="15" name="Picture 14" descr="multiplicity5x50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8" t="48697" r="24548"/>
          <a:stretch/>
        </p:blipFill>
        <p:spPr>
          <a:xfrm>
            <a:off x="5368544" y="505324"/>
            <a:ext cx="1839432" cy="2501900"/>
          </a:xfrm>
          <a:prstGeom prst="rect">
            <a:avLst/>
          </a:prstGeom>
        </p:spPr>
      </p:pic>
      <p:pic>
        <p:nvPicPr>
          <p:cNvPr id="16" name="Picture 15" descr="multiplicity5x50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8" r="74800" b="50521"/>
          <a:stretch/>
        </p:blipFill>
        <p:spPr>
          <a:xfrm>
            <a:off x="60279" y="535771"/>
            <a:ext cx="1814623" cy="2159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70495" y="842742"/>
            <a:ext cx="832438" cy="313930"/>
          </a:xfrm>
          <a:prstGeom prst="rect">
            <a:avLst/>
          </a:prstGeom>
          <a:noFill/>
        </p:spPr>
        <p:txBody>
          <a:bodyPr wrap="none" lIns="91436" tIns="45716" rIns="91436" bIns="45716" rtlCol="0">
            <a:spAutoFit/>
          </a:bodyPr>
          <a:lstStyle/>
          <a:p>
            <a:r>
              <a:rPr lang="en-US" sz="1400" dirty="0"/>
              <a:t>Y=-4.5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40205" y="842743"/>
            <a:ext cx="832438" cy="313930"/>
          </a:xfrm>
          <a:prstGeom prst="rect">
            <a:avLst/>
          </a:prstGeom>
          <a:noFill/>
        </p:spPr>
        <p:txBody>
          <a:bodyPr wrap="none" lIns="91436" tIns="45716" rIns="91436" bIns="45716" rtlCol="0">
            <a:spAutoFit/>
          </a:bodyPr>
          <a:lstStyle/>
          <a:p>
            <a:r>
              <a:rPr lang="en-US" sz="1400" dirty="0"/>
              <a:t>Y=-2.5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59547" y="842795"/>
            <a:ext cx="832438" cy="313930"/>
          </a:xfrm>
          <a:prstGeom prst="rect">
            <a:avLst/>
          </a:prstGeom>
          <a:noFill/>
        </p:spPr>
        <p:txBody>
          <a:bodyPr wrap="none" lIns="91436" tIns="45716" rIns="91436" bIns="45716" rtlCol="0">
            <a:spAutoFit/>
          </a:bodyPr>
          <a:lstStyle/>
          <a:p>
            <a:r>
              <a:rPr lang="en-US" sz="1400" dirty="0"/>
              <a:t>Y=+3.0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55502" y="842795"/>
            <a:ext cx="832438" cy="313930"/>
          </a:xfrm>
          <a:prstGeom prst="rect">
            <a:avLst/>
          </a:prstGeom>
          <a:noFill/>
        </p:spPr>
        <p:txBody>
          <a:bodyPr wrap="none" lIns="91436" tIns="45716" rIns="91436" bIns="45716" rtlCol="0">
            <a:spAutoFit/>
          </a:bodyPr>
          <a:lstStyle/>
          <a:p>
            <a:r>
              <a:rPr lang="en-US" sz="1400" dirty="0"/>
              <a:t>Y=-0.5</a:t>
            </a:r>
          </a:p>
        </p:txBody>
      </p:sp>
      <p:sp>
        <p:nvSpPr>
          <p:cNvPr id="3" name="Oval 2"/>
          <p:cNvSpPr/>
          <p:nvPr/>
        </p:nvSpPr>
        <p:spPr bwMode="auto">
          <a:xfrm>
            <a:off x="4073285" y="6305802"/>
            <a:ext cx="1793174" cy="55220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6" tIns="45716" rIns="91436" bIns="45716" numCol="1" spcCol="0" rtlCol="0" anchor="t" anchorCtr="0" compatLnSpc="1">
            <a:prstTxWarp prst="textNoShape">
              <a:avLst/>
            </a:prstTxWarp>
          </a:bodyPr>
          <a:lstStyle/>
          <a:p>
            <a:pPr defTabSz="914355"/>
            <a:endParaRPr lang="en-US"/>
          </a:p>
        </p:txBody>
      </p:sp>
      <p:sp>
        <p:nvSpPr>
          <p:cNvPr id="21" name="Content Placeholder 5"/>
          <p:cNvSpPr txBox="1">
            <a:spLocks/>
          </p:cNvSpPr>
          <p:nvPr/>
        </p:nvSpPr>
        <p:spPr bwMode="auto">
          <a:xfrm>
            <a:off x="6268893" y="3681350"/>
            <a:ext cx="2875107" cy="2900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Hadron ID:</a:t>
            </a:r>
          </a:p>
          <a:p>
            <a:pPr lvl="1"/>
            <a:r>
              <a:rPr lang="en-US" kern="0" dirty="0"/>
              <a:t>p</a:t>
            </a:r>
            <a:r>
              <a:rPr lang="en-US" kern="0" dirty="0" smtClean="0"/>
              <a:t> from mag. Spectrometer</a:t>
            </a:r>
          </a:p>
          <a:p>
            <a:pPr lvl="1"/>
            <a:r>
              <a:rPr lang="en-US" kern="0" dirty="0" smtClean="0"/>
              <a:t>Velocity from somewhere</a:t>
            </a:r>
          </a:p>
          <a:p>
            <a:pPr lvl="1"/>
            <a:r>
              <a:rPr lang="en-US" kern="0" dirty="0">
                <a:sym typeface="Wingdings" pitchFamily="2" charset="2"/>
              </a:rPr>
              <a:t> </a:t>
            </a:r>
            <a:r>
              <a:rPr lang="en-US" kern="0" dirty="0" smtClean="0">
                <a:sym typeface="Wingdings" pitchFamily="2" charset="2"/>
              </a:rPr>
              <a:t> Mass</a:t>
            </a:r>
          </a:p>
          <a:p>
            <a:r>
              <a:rPr lang="en-US" kern="0" dirty="0" smtClean="0">
                <a:solidFill>
                  <a:srgbClr val="FF0000"/>
                </a:solidFill>
                <a:sym typeface="Wingdings" pitchFamily="2" charset="2"/>
              </a:rPr>
              <a:t>Where to get velocity </a:t>
            </a:r>
            <a:r>
              <a:rPr lang="en-US" kern="0" dirty="0" err="1" smtClean="0">
                <a:solidFill>
                  <a:srgbClr val="FF0000"/>
                </a:solidFill>
                <a:sym typeface="Wingdings" pitchFamily="2" charset="2"/>
              </a:rPr>
              <a:t>resol</a:t>
            </a:r>
            <a:r>
              <a:rPr lang="en-US" kern="0" dirty="0" smtClean="0">
                <a:solidFill>
                  <a:srgbClr val="FF0000"/>
                </a:solidFill>
                <a:sym typeface="Wingdings" pitchFamily="2" charset="2"/>
              </a:rPr>
              <a:t>?</a:t>
            </a:r>
            <a:endParaRPr lang="en-US" kern="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9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271" y="622802"/>
            <a:ext cx="3800098" cy="350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 Measurement via Cherenkov Angle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0852" y="3598223"/>
                <a:ext cx="9026525" cy="3249376"/>
              </a:xfrm>
            </p:spPr>
            <p:txBody>
              <a:bodyPr/>
              <a:lstStyle/>
              <a:p>
                <a:r>
                  <a:rPr lang="en-US" dirty="0" smtClean="0"/>
                  <a:t>Cherenkov Light – “Optical Boom”</a:t>
                </a:r>
              </a:p>
              <a:p>
                <a:r>
                  <a:rPr lang="en-US" dirty="0" smtClean="0"/>
                  <a:t>Cherenkov angle depends upon velocity &amp; index of refraction</a:t>
                </a:r>
              </a:p>
              <a:p>
                <a:pPr lvl="1"/>
                <a:r>
                  <a:rPr lang="en-US" dirty="0" smtClean="0">
                    <a:solidFill>
                      <a:srgbClr val="FF0000"/>
                    </a:solidFill>
                  </a:rPr>
                  <a:t>Low n distinguishes particles to high momentum.</a:t>
                </a:r>
              </a:p>
              <a:p>
                <a:pPr lvl="1"/>
                <a:r>
                  <a:rPr lang="en-US" dirty="0" smtClean="0">
                    <a:solidFill>
                      <a:srgbClr val="FF0000"/>
                    </a:solidFill>
                  </a:rPr>
                  <a:t>Low n yields less light!</a:t>
                </a:r>
              </a:p>
              <a:p>
                <a:r>
                  <a:rPr lang="en-US" dirty="0" smtClean="0"/>
                  <a:t>Go where the light is: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b="1" i="1" smtClean="0">
                            <a:latin typeface="Cambria Math"/>
                          </a:rPr>
                          <m:t>𝒅𝑵</m:t>
                        </m:r>
                      </m:num>
                      <m:den>
                        <m:r>
                          <a:rPr lang="en-US" sz="3200" b="1" i="1" smtClean="0">
                            <a:latin typeface="Cambria Math"/>
                          </a:rPr>
                          <m:t>𝒅</m:t>
                        </m:r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𝝀</m:t>
                        </m:r>
                      </m:den>
                    </m:f>
                    <m:r>
                      <a:rPr lang="en-US" sz="3200" b="1" i="1" smtClean="0">
                        <a:latin typeface="Cambria Math"/>
                      </a:rPr>
                      <m:t>=</m:t>
                    </m:r>
                    <m:r>
                      <a:rPr lang="en-US" sz="3200" b="1" i="1" smtClean="0">
                        <a:latin typeface="Cambria Math"/>
                      </a:rPr>
                      <m:t>𝟐</m:t>
                    </m:r>
                    <m:r>
                      <a:rPr lang="en-US" sz="3200" b="1" i="1" smtClean="0">
                        <a:latin typeface="Cambria Math"/>
                        <a:ea typeface="Cambria Math"/>
                      </a:rPr>
                      <m:t>𝝅</m:t>
                    </m:r>
                    <m:sSub>
                      <m:sSubPr>
                        <m:ctrlPr>
                          <a:rPr lang="en-US" sz="3200" b="1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𝜶</m:t>
                        </m:r>
                      </m:e>
                      <m:sub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𝑬𝑴</m:t>
                        </m:r>
                      </m:sub>
                    </m:sSub>
                    <m:sSup>
                      <m:sSupPr>
                        <m:ctrlPr>
                          <a:rPr lang="en-US" sz="3200" b="1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𝒔𝒊𝒏</m:t>
                        </m:r>
                      </m:e>
                      <m:sup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sSub>
                      <m:sSubPr>
                        <m:ctrlPr>
                          <a:rPr lang="en-US" sz="3200" b="1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𝜽</m:t>
                        </m:r>
                      </m:e>
                      <m:sub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𝑪</m:t>
                        </m:r>
                      </m:sub>
                    </m:sSub>
                    <m:nary>
                      <m:naryPr>
                        <m:ctrlPr>
                          <a:rPr lang="en-US" sz="3200" b="1" i="1" smtClean="0">
                            <a:latin typeface="Cambria Math"/>
                            <a:ea typeface="Cambria Math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sz="3200" b="1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3200" b="1" i="1" smtClean="0">
                                <a:latin typeface="Cambria Math"/>
                                <a:ea typeface="Cambria Math"/>
                              </a:rPr>
                              <m:t>𝝀</m:t>
                            </m:r>
                          </m:e>
                          <m:sub>
                            <m:r>
                              <a:rPr lang="en-US" sz="3200" b="1" i="1" smtClean="0">
                                <a:latin typeface="Cambria Math"/>
                                <a:ea typeface="Cambria Math"/>
                              </a:rPr>
                              <m:t>𝑴𝑰𝑵</m:t>
                            </m:r>
                          </m:sub>
                        </m:sSub>
                      </m:sub>
                      <m:sup>
                        <m:sSub>
                          <m:sSubPr>
                            <m:ctrlPr>
                              <a:rPr lang="en-US" sz="3200" b="1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3200" b="1" i="1" smtClean="0">
                                <a:latin typeface="Cambria Math"/>
                                <a:ea typeface="Cambria Math"/>
                              </a:rPr>
                              <m:t>𝝀</m:t>
                            </m:r>
                          </m:e>
                          <m:sub>
                            <m:r>
                              <a:rPr lang="en-US" sz="3200" b="1" i="1" smtClean="0">
                                <a:latin typeface="Cambria Math"/>
                                <a:ea typeface="Cambria Math"/>
                              </a:rPr>
                              <m:t>𝑴𝑨𝑿</m:t>
                            </m:r>
                          </m:sub>
                        </m:sSub>
                      </m:sup>
                      <m:e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𝑸𝑬</m:t>
                        </m:r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𝝀</m:t>
                        </m:r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)</m:t>
                        </m:r>
                        <m:f>
                          <m:fPr>
                            <m:ctrlPr>
                              <a:rPr lang="en-US" sz="3200" b="1" i="1" smtClean="0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b="1" i="1" smtClean="0">
                                <a:latin typeface="Cambria Math"/>
                                <a:ea typeface="Cambria Math"/>
                              </a:rPr>
                              <m:t>𝟏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3200" b="1" i="1" smtClean="0">
                                    <a:latin typeface="Cambria Math"/>
                                    <a:ea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3200" b="1" i="1" smtClean="0">
                                    <a:latin typeface="Cambria Math"/>
                                    <a:ea typeface="Cambria Math"/>
                                  </a:rPr>
                                  <m:t>𝝀</m:t>
                                </m:r>
                              </m:e>
                              <m:sup>
                                <m:r>
                                  <a:rPr lang="en-US" sz="3200" b="1" i="1" smtClean="0">
                                    <a:latin typeface="Cambria Math"/>
                                    <a:ea typeface="Cambria Math"/>
                                  </a:rPr>
                                  <m:t>𝟐</m:t>
                                </m:r>
                              </m:sup>
                            </m:sSup>
                          </m:den>
                        </m:f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𝒅</m:t>
                        </m:r>
                        <m:r>
                          <a:rPr lang="en-US" sz="3200" b="1" i="1" smtClean="0">
                            <a:latin typeface="Cambria Math"/>
                            <a:ea typeface="Cambria Math"/>
                          </a:rPr>
                          <m:t>𝝀</m:t>
                        </m:r>
                      </m:e>
                    </m:nary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Deep UV Cherenkov yield is highest…how to get there?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0852" y="3598223"/>
                <a:ext cx="9026525" cy="3249376"/>
              </a:xfrm>
              <a:blipFill rotWithShape="1">
                <a:blip r:embed="rId4"/>
                <a:stretch>
                  <a:fillRect l="-743" t="-1501" b="-31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696218"/>
            <a:ext cx="459105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50742" y="2487615"/>
            <a:ext cx="2052637" cy="64632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lIns="91436" tIns="45716" rIns="91436" bIns="45716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/>
                <a:cs typeface="Arial" pitchFamily="34" charset="0"/>
              </a:rPr>
              <a:t>Cherenkov Angle </a:t>
            </a:r>
            <a:r>
              <a:rPr lang="en-US" dirty="0">
                <a:solidFill>
                  <a:srgbClr val="000000"/>
                </a:solidFill>
                <a:ea typeface="ＭＳ Ｐゴシック"/>
                <a:cs typeface="Arial" pitchFamily="34" charset="0"/>
              </a:rPr>
              <a:t>determines </a:t>
            </a:r>
            <a:r>
              <a:rPr lang="en-US" dirty="0" smtClean="0">
                <a:solidFill>
                  <a:srgbClr val="000000"/>
                </a:solidFill>
                <a:latin typeface="Symbol" pitchFamily="18" charset="2"/>
                <a:ea typeface="ＭＳ Ｐゴシック"/>
                <a:cs typeface="Arial" pitchFamily="34" charset="0"/>
              </a:rPr>
              <a:t>b</a:t>
            </a:r>
            <a:endParaRPr lang="en-US" dirty="0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8486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Beam May-June 2013 @ SLAC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5AEC68-F86A-49A5-8EEA-BA40E6333137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pic>
        <p:nvPicPr>
          <p:cNvPr id="1003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14" y="715657"/>
            <a:ext cx="4985630" cy="3877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869" y="1007835"/>
            <a:ext cx="3547893" cy="1770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03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576" y="3384468"/>
            <a:ext cx="4120173" cy="276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5636" y="4726384"/>
            <a:ext cx="4500748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Spherical mirror makes ring:</a:t>
            </a:r>
          </a:p>
          <a:p>
            <a:pPr marL="742928" lvl="1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Ring </a:t>
            </a:r>
            <a:r>
              <a:rPr lang="en-US" dirty="0" smtClean="0">
                <a:solidFill>
                  <a:srgbClr val="000000"/>
                </a:solidFill>
                <a:sym typeface="Wingdings" pitchFamily="2" charset="2"/>
              </a:rPr>
              <a:t> Cherenkov Angle</a:t>
            </a:r>
            <a:endParaRPr lang="en-US" dirty="0" smtClean="0">
              <a:solidFill>
                <a:srgbClr val="00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System running w/ </a:t>
            </a:r>
            <a:r>
              <a:rPr lang="en-US" baseline="30000" dirty="0" smtClean="0">
                <a:solidFill>
                  <a:srgbClr val="000000"/>
                </a:solidFill>
              </a:rPr>
              <a:t>55</a:t>
            </a:r>
            <a:r>
              <a:rPr lang="en-US" dirty="0" smtClean="0">
                <a:solidFill>
                  <a:srgbClr val="000000"/>
                </a:solidFill>
              </a:rPr>
              <a:t>Fe.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Old Trigger = cap pickoff.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New Trigger = beam clock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Readout APV25 via SRS.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Ready for Test Beam.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08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Cherenkov Optics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38" y="4046220"/>
            <a:ext cx="7886700" cy="1988820"/>
          </a:xfrm>
        </p:spPr>
        <p:txBody>
          <a:bodyPr/>
          <a:lstStyle/>
          <a:p>
            <a:r>
              <a:rPr lang="en-US" dirty="0" smtClean="0"/>
              <a:t>Optics defined by GEM size (</a:t>
            </a:r>
            <a:r>
              <a:rPr lang="en-US" dirty="0" err="1" smtClean="0"/>
              <a:t>R</a:t>
            </a:r>
            <a:r>
              <a:rPr lang="en-US" baseline="-25000" dirty="0" err="1" smtClean="0"/>
              <a:t>ring</a:t>
            </a:r>
            <a:r>
              <a:rPr lang="en-US" dirty="0" smtClean="0"/>
              <a:t> &lt; 5 cm).</a:t>
            </a:r>
          </a:p>
          <a:p>
            <a:r>
              <a:rPr lang="en-US" dirty="0" smtClean="0"/>
              <a:t>All that work and you get 1 meter!</a:t>
            </a:r>
          </a:p>
          <a:p>
            <a:r>
              <a:rPr lang="en-US" dirty="0" smtClean="0"/>
              <a:t>Should see 20 </a:t>
            </a:r>
            <a:r>
              <a:rPr lang="en-US" dirty="0" err="1" smtClean="0"/>
              <a:t>p.e.</a:t>
            </a:r>
            <a:endParaRPr lang="en-US" dirty="0"/>
          </a:p>
          <a:p>
            <a:pPr lvl="1"/>
            <a:r>
              <a:rPr lang="en-US" dirty="0" smtClean="0"/>
              <a:t>UPDATE!  CF</a:t>
            </a:r>
            <a:r>
              <a:rPr lang="en-US" baseline="-25000" dirty="0" smtClean="0"/>
              <a:t>4</a:t>
            </a:r>
            <a:r>
              <a:rPr lang="en-US" dirty="0" smtClean="0"/>
              <a:t> n is smaller (1.00054, not 1.000625)</a:t>
            </a:r>
          </a:p>
          <a:p>
            <a:pPr lvl="1"/>
            <a:r>
              <a:rPr lang="en-US" dirty="0" smtClean="0"/>
              <a:t>Prediction reduced to 16 from 20…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7EE434-B035-4985-A70C-6979D019DDE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" y="1851660"/>
            <a:ext cx="9172575" cy="1988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 bwMode="auto">
          <a:xfrm>
            <a:off x="8336478" y="2660073"/>
            <a:ext cx="836102" cy="391885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6181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Commercial (small) mirror </a:t>
            </a:r>
            <a:r>
              <a:rPr lang="en-US" dirty="0" err="1" smtClean="0">
                <a:ea typeface="+mj-ea"/>
              </a:rPr>
              <a:t>Reflectivities</a:t>
            </a:r>
            <a:endParaRPr lang="en-US" dirty="0"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3327400"/>
            <a:ext cx="9026525" cy="3187700"/>
          </a:xfrm>
        </p:spPr>
        <p:txBody>
          <a:bodyPr/>
          <a:lstStyle/>
          <a:p>
            <a:pPr eaLnBrk="1" hangingPunct="1">
              <a:buFont typeface="Wingdings" charset="2"/>
              <a:buChar char="q"/>
              <a:defRPr/>
            </a:pPr>
            <a:r>
              <a:rPr lang="en-US" dirty="0" smtClean="0">
                <a:ea typeface="+mn-ea"/>
              </a:rPr>
              <a:t>Bare aluminum mirrors no good (</a:t>
            </a:r>
            <a:r>
              <a:rPr lang="en-US" dirty="0" err="1" smtClean="0">
                <a:ea typeface="+mn-ea"/>
              </a:rPr>
              <a:t>AlO</a:t>
            </a:r>
            <a:r>
              <a:rPr lang="en-US" dirty="0" smtClean="0">
                <a:ea typeface="+mn-ea"/>
              </a:rPr>
              <a:t>…high cutoff).</a:t>
            </a:r>
          </a:p>
          <a:p>
            <a:pPr eaLnBrk="1" hangingPunct="1">
              <a:buFont typeface="Wingdings" charset="2"/>
              <a:buChar char="q"/>
              <a:defRPr/>
            </a:pPr>
            <a:r>
              <a:rPr lang="en-US" dirty="0" smtClean="0">
                <a:ea typeface="+mn-ea"/>
              </a:rPr>
              <a:t>Better has MgF</a:t>
            </a:r>
            <a:r>
              <a:rPr lang="en-US" baseline="-25000" dirty="0" smtClean="0">
                <a:ea typeface="+mn-ea"/>
              </a:rPr>
              <a:t>2</a:t>
            </a:r>
            <a:r>
              <a:rPr lang="en-US" dirty="0" smtClean="0">
                <a:ea typeface="+mn-ea"/>
              </a:rPr>
              <a:t> overcoat (right hand).</a:t>
            </a:r>
          </a:p>
          <a:p>
            <a:pPr lvl="1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Exists and has been made to large scale.</a:t>
            </a:r>
          </a:p>
          <a:p>
            <a:pPr eaLnBrk="1" hangingPunct="1">
              <a:buFont typeface="Wingdings" charset="2"/>
              <a:buChar char="q"/>
              <a:defRPr/>
            </a:pPr>
            <a:r>
              <a:rPr lang="en-US" dirty="0" smtClean="0">
                <a:ea typeface="+mn-ea"/>
              </a:rPr>
              <a:t>Thin film(?) goes REALLY low.</a:t>
            </a:r>
          </a:p>
          <a:p>
            <a:pPr lvl="1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Can this be made larger than 1” diameter?</a:t>
            </a:r>
            <a:endParaRPr lang="en-US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59BFAA-26EF-4358-B2B7-50A63A6D8631}" type="slidenum">
              <a:rPr lang="en-US" altLang="ja-JP"/>
              <a:pPr>
                <a:defRPr/>
              </a:pPr>
              <a:t>7</a:t>
            </a:fld>
            <a:endParaRPr lang="en-US" altLang="ja-JP" dirty="0"/>
          </a:p>
        </p:txBody>
      </p:sp>
      <p:pic>
        <p:nvPicPr>
          <p:cNvPr id="6656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727079"/>
            <a:ext cx="308610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56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712788"/>
            <a:ext cx="308610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281175"/>
              </p:ext>
            </p:extLst>
          </p:nvPr>
        </p:nvGraphicFramePr>
        <p:xfrm>
          <a:off x="950029" y="5225146"/>
          <a:ext cx="5087551" cy="15141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2257"/>
                <a:gridCol w="742257"/>
                <a:gridCol w="742257"/>
                <a:gridCol w="1128849"/>
                <a:gridCol w="881429"/>
                <a:gridCol w="850502"/>
              </a:tblGrid>
              <a:tr h="47169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lambda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p.e. per meter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p.e. MgF2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p.e. quartz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</a:tr>
              <a:tr h="260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CF4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1.00062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</a:tr>
              <a:tr h="260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C2F6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1.00094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</a:tr>
              <a:tr h="260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C4F10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1.001444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160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</a:tr>
              <a:tr h="260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C4F8O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1.001389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9.6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3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56330" y="5848351"/>
            <a:ext cx="2360613" cy="646323"/>
          </a:xfrm>
          <a:prstGeom prst="rect">
            <a:avLst/>
          </a:prstGeom>
          <a:noFill/>
        </p:spPr>
        <p:txBody>
          <a:bodyPr lIns="91436" tIns="45716" rIns="91436" bIns="45716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ea typeface="ＭＳ Ｐゴシック"/>
                <a:cs typeface="Arial" pitchFamily="34" charset="0"/>
              </a:rPr>
              <a:t>NOTE: Idealized…</a:t>
            </a:r>
            <a:br>
              <a:rPr lang="en-US" dirty="0">
                <a:solidFill>
                  <a:srgbClr val="000000"/>
                </a:solidFill>
                <a:ea typeface="ＭＳ Ｐゴシック"/>
                <a:cs typeface="Arial" pitchFamily="34" charset="0"/>
              </a:rPr>
            </a:br>
            <a:r>
              <a:rPr lang="en-US" dirty="0">
                <a:solidFill>
                  <a:srgbClr val="000000"/>
                </a:solidFill>
                <a:ea typeface="ＭＳ Ｐゴシック"/>
                <a:cs typeface="Arial" pitchFamily="34" charset="0"/>
              </a:rPr>
              <a:t>reality is half</a:t>
            </a:r>
          </a:p>
        </p:txBody>
      </p:sp>
    </p:spTree>
    <p:extLst>
      <p:ext uri="{BB962C8B-B14F-4D97-AF65-F5344CB8AC3E}">
        <p14:creationId xmlns:p14="http://schemas.microsoft.com/office/powerpoint/2010/main" val="3424092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you get more gain?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475" y="4465122"/>
            <a:ext cx="9026525" cy="2392878"/>
          </a:xfrm>
        </p:spPr>
        <p:txBody>
          <a:bodyPr/>
          <a:lstStyle/>
          <a:p>
            <a:r>
              <a:rPr lang="en-US" dirty="0" smtClean="0"/>
              <a:t>5 GEMs in a stack.</a:t>
            </a:r>
          </a:p>
          <a:p>
            <a:r>
              <a:rPr lang="en-US" dirty="0" smtClean="0"/>
              <a:t>Highly segmented GEMs</a:t>
            </a:r>
          </a:p>
          <a:p>
            <a:pPr lvl="1"/>
            <a:r>
              <a:rPr lang="en-US" dirty="0" smtClean="0"/>
              <a:t>10x10 cm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endParaRPr lang="en-US" baseline="30000" dirty="0" smtClean="0"/>
          </a:p>
          <a:p>
            <a:pPr lvl="1"/>
            <a:r>
              <a:rPr lang="en-US" dirty="0" smtClean="0"/>
              <a:t>Low R-divider chain.</a:t>
            </a:r>
          </a:p>
          <a:p>
            <a:pPr lvl="1"/>
            <a:r>
              <a:rPr lang="en-US" dirty="0" smtClean="0"/>
              <a:t>Capacitive spark sensor.</a:t>
            </a:r>
          </a:p>
          <a:p>
            <a:pPr lvl="1"/>
            <a:r>
              <a:rPr lang="en-US" dirty="0" smtClean="0"/>
              <a:t>Never Sparked once.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59" y="900978"/>
            <a:ext cx="4806095" cy="320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" y="910869"/>
            <a:ext cx="4038889" cy="319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Harder than you think…</a:t>
            </a:r>
          </a:p>
          <a:p>
            <a:r>
              <a:rPr lang="en-US" kern="0" dirty="0" smtClean="0"/>
              <a:t>10000 gain (staged)</a:t>
            </a:r>
          </a:p>
          <a:p>
            <a:pPr lvl="1"/>
            <a:r>
              <a:rPr lang="en-US" kern="0" dirty="0" smtClean="0"/>
              <a:t>N=1 </a:t>
            </a:r>
            <a:r>
              <a:rPr lang="en-US" kern="0" dirty="0" smtClean="0">
                <a:sym typeface="Wingdings" pitchFamily="2" charset="2"/>
              </a:rPr>
              <a:t>   Poisson(10000)</a:t>
            </a:r>
          </a:p>
          <a:p>
            <a:pPr lvl="1"/>
            <a:r>
              <a:rPr lang="en-US" kern="0" dirty="0" smtClean="0">
                <a:sym typeface="Wingdings" pitchFamily="2" charset="2"/>
              </a:rPr>
              <a:t>N=10 &gt;Poisson(100)</a:t>
            </a:r>
          </a:p>
          <a:p>
            <a:r>
              <a:rPr lang="en-US" kern="0" dirty="0" smtClean="0">
                <a:sym typeface="Wingdings" pitchFamily="2" charset="2"/>
              </a:rPr>
              <a:t>Gain in a gas (</a:t>
            </a:r>
            <a:r>
              <a:rPr lang="en-US" kern="0" dirty="0" err="1" smtClean="0">
                <a:sym typeface="Wingdings" pitchFamily="2" charset="2"/>
              </a:rPr>
              <a:t>Ninf</a:t>
            </a:r>
            <a:r>
              <a:rPr lang="en-US" kern="0" dirty="0" smtClean="0">
                <a:sym typeface="Wingdings" pitchFamily="2" charset="2"/>
              </a:rPr>
              <a:t>.)</a:t>
            </a:r>
          </a:p>
          <a:p>
            <a:pPr lvl="1"/>
            <a:r>
              <a:rPr lang="en-US" kern="0" dirty="0" smtClean="0">
                <a:sym typeface="Wingdings" pitchFamily="2" charset="2"/>
              </a:rPr>
              <a:t>Pulse height spectrum of single electron avalanche is EXPONENTIAL!</a:t>
            </a:r>
            <a:endParaRPr lang="en-US" kern="0" dirty="0" smtClean="0"/>
          </a:p>
        </p:txBody>
      </p:sp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818" y="4300805"/>
            <a:ext cx="3273425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1868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Gain </a:t>
            </a:r>
            <a:r>
              <a:rPr lang="en-US" dirty="0" err="1" smtClean="0"/>
              <a:t>Equilization</a:t>
            </a:r>
            <a:r>
              <a:rPr lang="en-US" dirty="0" smtClean="0"/>
              <a:t> (data taken prior to SLAC)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3976" y="3813994"/>
                <a:ext cx="4974611" cy="2301798"/>
              </a:xfrm>
            </p:spPr>
            <p:txBody>
              <a:bodyPr/>
              <a:lstStyle/>
              <a:p>
                <a:r>
                  <a:rPr lang="en-US" baseline="30000" dirty="0" smtClean="0"/>
                  <a:t>55</a:t>
                </a:r>
                <a:r>
                  <a:rPr lang="en-US" dirty="0" smtClean="0"/>
                  <a:t>Fe provides 104 primary e’s</a:t>
                </a:r>
              </a:p>
              <a:p>
                <a:r>
                  <a:rPr lang="en-US" dirty="0" smtClean="0"/>
                  <a:t>Allow 6 </a:t>
                </a:r>
                <a:r>
                  <a:rPr lang="en-US" dirty="0" err="1" smtClean="0"/>
                  <a:t>hrs</a:t>
                </a:r>
                <a:r>
                  <a:rPr lang="en-US" dirty="0" smtClean="0"/>
                  <a:t> for stabile gain.</a:t>
                </a:r>
              </a:p>
              <a:p>
                <a:r>
                  <a:rPr lang="en-US" dirty="0" smtClean="0"/>
                  <a:t>Take 1,000,000 </a:t>
                </a:r>
                <a:r>
                  <a:rPr lang="en-US" dirty="0" err="1" smtClean="0"/>
                  <a:t>evts</a:t>
                </a:r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Determine peak in each pad.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𝝈</m:t>
                        </m:r>
                      </m:num>
                      <m:den>
                        <m:r>
                          <a:rPr lang="en-US" b="1" i="1" smtClean="0">
                            <a:latin typeface="Cambria Math"/>
                          </a:rPr>
                          <m:t>&lt;&gt;</m:t>
                        </m:r>
                      </m:den>
                    </m:f>
                    <m:r>
                      <a:rPr lang="en-US" b="1" i="1" smtClean="0">
                        <a:latin typeface="Cambria Math"/>
                      </a:rPr>
                      <m:t>=</m:t>
                    </m:r>
                    <m:r>
                      <a:rPr lang="en-US" b="1" i="1" smtClean="0">
                        <a:latin typeface="Cambria Math"/>
                      </a:rPr>
                      <m:t>𝟏𝟓</m:t>
                    </m:r>
                    <m:r>
                      <a:rPr lang="en-US" b="1" i="1" smtClean="0">
                        <a:latin typeface="Cambria Math"/>
                      </a:rPr>
                      <m:t>%</m:t>
                    </m:r>
                  </m:oMath>
                </a14:m>
                <a:r>
                  <a:rPr lang="en-US" dirty="0" smtClean="0"/>
                  <a:t> (Theory Limit ~ 13%).</a:t>
                </a:r>
              </a:p>
              <a:p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76" y="3813994"/>
                <a:ext cx="4974611" cy="2301798"/>
              </a:xfrm>
              <a:blipFill rotWithShape="1">
                <a:blip r:embed="rId5"/>
                <a:stretch>
                  <a:fillRect l="-1471" t="-2122" r="-1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9EEC7B-26A3-455E-9580-FC4E3A2E4D96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241" y="915244"/>
            <a:ext cx="3145973" cy="29937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88" y="820245"/>
            <a:ext cx="3145972" cy="29937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84" y="4056480"/>
            <a:ext cx="3825340" cy="2594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26971" y="1971537"/>
            <a:ext cx="157286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Before </a:t>
            </a:r>
            <a:r>
              <a:rPr lang="en-US" dirty="0" err="1" smtClean="0">
                <a:solidFill>
                  <a:srgbClr val="0070C0"/>
                </a:solidFill>
              </a:rPr>
              <a:t>Calib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5945" y="1458920"/>
            <a:ext cx="145264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After </a:t>
            </a:r>
            <a:r>
              <a:rPr lang="en-US" dirty="0" err="1" smtClean="0">
                <a:solidFill>
                  <a:srgbClr val="00B050"/>
                </a:solidFill>
              </a:rPr>
              <a:t>Calib</a:t>
            </a:r>
            <a:endParaRPr lang="en-US" dirty="0">
              <a:solidFill>
                <a:srgbClr val="00B05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3218213" y="2317119"/>
            <a:ext cx="451262" cy="39045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H="1">
            <a:off x="2992582" y="1643586"/>
            <a:ext cx="58336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5674795" y="808370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Single Pad Response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88429" y="1786871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30000" dirty="0" smtClean="0">
                <a:solidFill>
                  <a:srgbClr val="0070C0"/>
                </a:solidFill>
              </a:rPr>
              <a:t>55</a:t>
            </a:r>
            <a:r>
              <a:rPr lang="en-US" dirty="0" smtClean="0">
                <a:solidFill>
                  <a:srgbClr val="0070C0"/>
                </a:solidFill>
              </a:rPr>
              <a:t>Fe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0452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33066</TotalTime>
  <Words>1546</Words>
  <Application>Microsoft Office PowerPoint</Application>
  <PresentationFormat>On-screen Show (4:3)</PresentationFormat>
  <Paragraphs>387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Crayons</vt:lpstr>
      <vt:lpstr>1_Crayons</vt:lpstr>
      <vt:lpstr>4_Crayons</vt:lpstr>
      <vt:lpstr>5_Crayons</vt:lpstr>
      <vt:lpstr>Detector R&amp;D for the Future Electron-Ion Collider (EIC): T507 in a Nutshell…</vt:lpstr>
      <vt:lpstr>Electron-Ion Collider</vt:lpstr>
      <vt:lpstr>Abundances Set Particle-ID Constraints</vt:lpstr>
      <vt:lpstr>Velocity Measurement via Cherenkov Angle</vt:lpstr>
      <vt:lpstr>Test Beam May-June 2013 @ SLAC</vt:lpstr>
      <vt:lpstr>Cherenkov Optics</vt:lpstr>
      <vt:lpstr>Commercial (small) mirror Reflectivities</vt:lpstr>
      <vt:lpstr>Where do you get more gain?</vt:lpstr>
      <vt:lpstr>Gain Equilization (data taken prior to SLAC)</vt:lpstr>
      <vt:lpstr>Pedestal Subtraction &amp; Common Mode Noise</vt:lpstr>
      <vt:lpstr>Signal is a WAVEFORM from each channel!</vt:lpstr>
      <vt:lpstr>BANE OF OUR EXISTENCE:  CROSS-TALK</vt:lpstr>
      <vt:lpstr>Data Analysis Stages</vt:lpstr>
      <vt:lpstr>Look at the “Hit” pads… See Rings!</vt:lpstr>
      <vt:lpstr>Combinatorial Hough Transform:  Concept.</vt:lpstr>
      <vt:lpstr>Hough Transform Applied to Our Data</vt:lpstr>
      <vt:lpstr>Robust Fit Procedure:</vt:lpstr>
      <vt:lpstr>Analysis Collections Summary:</vt:lpstr>
      <vt:lpstr>Charge Spectrum from “Used” Pads:</vt:lpstr>
      <vt:lpstr>Summary Ring Properties</vt:lpstr>
      <vt:lpstr>Full Summary of Data</vt:lpstr>
      <vt:lpstr>Simulation Motivation</vt:lpstr>
      <vt:lpstr>Second Simulation Ingredient:  Dispersion</vt:lpstr>
      <vt:lpstr>Third Ingredient:  Center Positions from Data</vt:lpstr>
      <vt:lpstr>NUsed vs NThrown from Simulation</vt:lpstr>
      <vt:lpstr>How about that Radius?</vt:lpstr>
      <vt:lpstr>Summary</vt:lpstr>
    </vt:vector>
  </TitlesOfParts>
  <Company>京都大学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Naohito Saito</dc:creator>
  <cp:lastModifiedBy>Klaus Dehmelt</cp:lastModifiedBy>
  <cp:revision>477</cp:revision>
  <cp:lastPrinted>2010-06-10T01:25:59Z</cp:lastPrinted>
  <dcterms:created xsi:type="dcterms:W3CDTF">2011-05-04T21:17:55Z</dcterms:created>
  <dcterms:modified xsi:type="dcterms:W3CDTF">2013-08-19T16:14:05Z</dcterms:modified>
</cp:coreProperties>
</file>